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Default Extension="WAV" ContentType="audio/wav"/>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1"/>
  </p:notesMasterIdLst>
  <p:handoutMasterIdLst>
    <p:handoutMasterId r:id="rId42"/>
  </p:handoutMasterIdLst>
  <p:sldIdLst>
    <p:sldId id="256" r:id="rId2"/>
    <p:sldId id="319" r:id="rId3"/>
    <p:sldId id="272" r:id="rId4"/>
    <p:sldId id="316" r:id="rId5"/>
    <p:sldId id="299" r:id="rId6"/>
    <p:sldId id="269" r:id="rId7"/>
    <p:sldId id="311" r:id="rId8"/>
    <p:sldId id="274" r:id="rId9"/>
    <p:sldId id="302" r:id="rId10"/>
    <p:sldId id="276" r:id="rId11"/>
    <p:sldId id="271" r:id="rId12"/>
    <p:sldId id="313" r:id="rId13"/>
    <p:sldId id="303" r:id="rId14"/>
    <p:sldId id="286" r:id="rId15"/>
    <p:sldId id="287" r:id="rId16"/>
    <p:sldId id="304" r:id="rId17"/>
    <p:sldId id="288" r:id="rId18"/>
    <p:sldId id="259" r:id="rId19"/>
    <p:sldId id="305" r:id="rId20"/>
    <p:sldId id="306" r:id="rId21"/>
    <p:sldId id="317" r:id="rId22"/>
    <p:sldId id="307" r:id="rId23"/>
    <p:sldId id="279" r:id="rId24"/>
    <p:sldId id="260" r:id="rId25"/>
    <p:sldId id="318" r:id="rId26"/>
    <p:sldId id="261" r:id="rId27"/>
    <p:sldId id="275" r:id="rId28"/>
    <p:sldId id="265" r:id="rId29"/>
    <p:sldId id="290" r:id="rId30"/>
    <p:sldId id="312" r:id="rId31"/>
    <p:sldId id="291" r:id="rId32"/>
    <p:sldId id="284" r:id="rId33"/>
    <p:sldId id="308" r:id="rId34"/>
    <p:sldId id="281" r:id="rId35"/>
    <p:sldId id="293" r:id="rId36"/>
    <p:sldId id="298" r:id="rId37"/>
    <p:sldId id="315" r:id="rId38"/>
    <p:sldId id="320" r:id="rId39"/>
    <p:sldId id="270"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20EC"/>
    <a:srgbClr val="166BF6"/>
    <a:srgbClr val="6959DD"/>
    <a:srgbClr val="FBE06B"/>
    <a:srgbClr val="FF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69" autoAdjust="0"/>
    <p:restoredTop sz="85263" autoAdjust="0"/>
  </p:normalViewPr>
  <p:slideViewPr>
    <p:cSldViewPr>
      <p:cViewPr>
        <p:scale>
          <a:sx n="74" d="100"/>
          <a:sy n="74" d="100"/>
        </p:scale>
        <p:origin x="-318" y="360"/>
      </p:cViewPr>
      <p:guideLst>
        <p:guide orient="horz" pos="2160"/>
        <p:guide pos="2880"/>
      </p:guideLst>
    </p:cSldViewPr>
  </p:slideViewPr>
  <p:outlineViewPr>
    <p:cViewPr>
      <p:scale>
        <a:sx n="33" d="100"/>
        <a:sy n="33" d="100"/>
      </p:scale>
      <p:origin x="42" y="6744"/>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980"/>
          </a:xfrm>
          <a:prstGeom prst="rect">
            <a:avLst/>
          </a:prstGeom>
        </p:spPr>
        <p:txBody>
          <a:bodyPr vert="horz" lIns="92647" tIns="46324" rIns="92647" bIns="46324" rtlCol="0"/>
          <a:lstStyle>
            <a:lvl1pPr algn="l">
              <a:defRPr sz="1200"/>
            </a:lvl1pPr>
          </a:lstStyle>
          <a:p>
            <a:endParaRPr lang="en-US"/>
          </a:p>
        </p:txBody>
      </p:sp>
      <p:sp>
        <p:nvSpPr>
          <p:cNvPr id="3" name="Date Placeholder 2"/>
          <p:cNvSpPr>
            <a:spLocks noGrp="1"/>
          </p:cNvSpPr>
          <p:nvPr>
            <p:ph type="dt" sz="quarter" idx="1"/>
          </p:nvPr>
        </p:nvSpPr>
        <p:spPr>
          <a:xfrm>
            <a:off x="3970939" y="1"/>
            <a:ext cx="3037840" cy="464980"/>
          </a:xfrm>
          <a:prstGeom prst="rect">
            <a:avLst/>
          </a:prstGeom>
        </p:spPr>
        <p:txBody>
          <a:bodyPr vert="horz" lIns="92647" tIns="46324" rIns="92647" bIns="46324" rtlCol="0"/>
          <a:lstStyle>
            <a:lvl1pPr algn="r">
              <a:defRPr sz="1200"/>
            </a:lvl1pPr>
          </a:lstStyle>
          <a:p>
            <a:fld id="{099A23CB-3318-441B-9B15-00FA8DEE9B0F}" type="datetimeFigureOut">
              <a:rPr lang="en-US" smtClean="0"/>
              <a:pPr/>
              <a:t>8/4/2014</a:t>
            </a:fld>
            <a:endParaRPr lang="en-US"/>
          </a:p>
        </p:txBody>
      </p:sp>
      <p:sp>
        <p:nvSpPr>
          <p:cNvPr id="4" name="Footer Placeholder 3"/>
          <p:cNvSpPr>
            <a:spLocks noGrp="1"/>
          </p:cNvSpPr>
          <p:nvPr>
            <p:ph type="ftr" sz="quarter" idx="2"/>
          </p:nvPr>
        </p:nvSpPr>
        <p:spPr>
          <a:xfrm>
            <a:off x="0" y="8829824"/>
            <a:ext cx="3037840" cy="464980"/>
          </a:xfrm>
          <a:prstGeom prst="rect">
            <a:avLst/>
          </a:prstGeom>
        </p:spPr>
        <p:txBody>
          <a:bodyPr vert="horz" lIns="92647" tIns="46324" rIns="92647" bIns="46324"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824"/>
            <a:ext cx="3037840" cy="464980"/>
          </a:xfrm>
          <a:prstGeom prst="rect">
            <a:avLst/>
          </a:prstGeom>
        </p:spPr>
        <p:txBody>
          <a:bodyPr vert="horz" lIns="92647" tIns="46324" rIns="92647" bIns="46324" rtlCol="0" anchor="b"/>
          <a:lstStyle>
            <a:lvl1pPr algn="r">
              <a:defRPr sz="1200"/>
            </a:lvl1pPr>
          </a:lstStyle>
          <a:p>
            <a:fld id="{5BFEC928-E020-4BC9-B116-AEB9633DB2D8}" type="slidenum">
              <a:rPr lang="en-US" smtClean="0"/>
              <a:pPr/>
              <a:t>‹#›</a:t>
            </a:fld>
            <a:endParaRPr lang="en-US"/>
          </a:p>
        </p:txBody>
      </p:sp>
    </p:spTree>
    <p:extLst>
      <p:ext uri="{BB962C8B-B14F-4D97-AF65-F5344CB8AC3E}">
        <p14:creationId xmlns="" xmlns:p14="http://schemas.microsoft.com/office/powerpoint/2010/main" val="3647904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980"/>
          </a:xfrm>
          <a:prstGeom prst="rect">
            <a:avLst/>
          </a:prstGeom>
        </p:spPr>
        <p:txBody>
          <a:bodyPr vert="horz" lIns="92647" tIns="46324" rIns="92647" bIns="46324" rtlCol="0"/>
          <a:lstStyle>
            <a:lvl1pPr algn="l">
              <a:defRPr sz="1200"/>
            </a:lvl1pPr>
          </a:lstStyle>
          <a:p>
            <a:endParaRPr lang="en-US"/>
          </a:p>
        </p:txBody>
      </p:sp>
      <p:sp>
        <p:nvSpPr>
          <p:cNvPr id="3" name="Date Placeholder 2"/>
          <p:cNvSpPr>
            <a:spLocks noGrp="1"/>
          </p:cNvSpPr>
          <p:nvPr>
            <p:ph type="dt" idx="1"/>
          </p:nvPr>
        </p:nvSpPr>
        <p:spPr>
          <a:xfrm>
            <a:off x="3970939" y="1"/>
            <a:ext cx="3037840" cy="464980"/>
          </a:xfrm>
          <a:prstGeom prst="rect">
            <a:avLst/>
          </a:prstGeom>
        </p:spPr>
        <p:txBody>
          <a:bodyPr vert="horz" lIns="92647" tIns="46324" rIns="92647" bIns="46324" rtlCol="0"/>
          <a:lstStyle>
            <a:lvl1pPr algn="r">
              <a:defRPr sz="1200"/>
            </a:lvl1pPr>
          </a:lstStyle>
          <a:p>
            <a:fld id="{D5C778B7-5FB5-4690-9ED6-25CAEBC0C6EF}" type="datetimeFigureOut">
              <a:rPr lang="en-US" smtClean="0"/>
              <a:pPr/>
              <a:t>8/4/2014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647" tIns="46324" rIns="92647" bIns="46324" rtlCol="0" anchor="ctr"/>
          <a:lstStyle/>
          <a:p>
            <a:endParaRPr lang="en-US"/>
          </a:p>
        </p:txBody>
      </p:sp>
      <p:sp>
        <p:nvSpPr>
          <p:cNvPr id="5" name="Notes Placeholder 4"/>
          <p:cNvSpPr>
            <a:spLocks noGrp="1"/>
          </p:cNvSpPr>
          <p:nvPr>
            <p:ph type="body" sz="quarter" idx="3"/>
          </p:nvPr>
        </p:nvSpPr>
        <p:spPr>
          <a:xfrm>
            <a:off x="701040" y="4416511"/>
            <a:ext cx="5608320" cy="4183220"/>
          </a:xfrm>
          <a:prstGeom prst="rect">
            <a:avLst/>
          </a:prstGeom>
        </p:spPr>
        <p:txBody>
          <a:bodyPr vert="horz" lIns="92647" tIns="46324" rIns="92647" bIns="463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824"/>
            <a:ext cx="3037840" cy="464980"/>
          </a:xfrm>
          <a:prstGeom prst="rect">
            <a:avLst/>
          </a:prstGeom>
        </p:spPr>
        <p:txBody>
          <a:bodyPr vert="horz" lIns="92647" tIns="46324" rIns="92647" bIns="4632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824"/>
            <a:ext cx="3037840" cy="464980"/>
          </a:xfrm>
          <a:prstGeom prst="rect">
            <a:avLst/>
          </a:prstGeom>
        </p:spPr>
        <p:txBody>
          <a:bodyPr vert="horz" lIns="92647" tIns="46324" rIns="92647" bIns="46324" rtlCol="0" anchor="b"/>
          <a:lstStyle>
            <a:lvl1pPr algn="r">
              <a:defRPr sz="1200"/>
            </a:lvl1pPr>
          </a:lstStyle>
          <a:p>
            <a:fld id="{EB386DC5-AC2F-4C5C-AB60-F72F792D92A4}" type="slidenum">
              <a:rPr lang="en-US" smtClean="0"/>
              <a:pPr/>
              <a:t>‹#›</a:t>
            </a:fld>
            <a:endParaRPr lang="en-US"/>
          </a:p>
        </p:txBody>
      </p:sp>
    </p:spTree>
    <p:extLst>
      <p:ext uri="{BB962C8B-B14F-4D97-AF65-F5344CB8AC3E}">
        <p14:creationId xmlns="" xmlns:p14="http://schemas.microsoft.com/office/powerpoint/2010/main" val="697065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Social networking is the latest internet phenomenon to become part of our lives.  In this session we are going to talk about what social media is and how it can assist you with your career exploration and job search.  We’ll discuss tips on how to develop a personal profile.  We’ll share some do’s and  don’ts when using social media.      </a:t>
            </a:r>
            <a:endParaRPr lang="en-US" dirty="0"/>
          </a:p>
        </p:txBody>
      </p:sp>
      <p:sp>
        <p:nvSpPr>
          <p:cNvPr id="4" name="Slide Number Placeholder 3"/>
          <p:cNvSpPr>
            <a:spLocks noGrp="1"/>
          </p:cNvSpPr>
          <p:nvPr>
            <p:ph type="sldNum" sz="quarter" idx="10"/>
          </p:nvPr>
        </p:nvSpPr>
        <p:spPr/>
        <p:txBody>
          <a:bodyPr/>
          <a:lstStyle/>
          <a:p>
            <a:fld id="{EB386DC5-AC2F-4C5C-AB60-F72F792D92A4}" type="slidenum">
              <a:rPr lang="en-US" smtClean="0"/>
              <a:pPr/>
              <a:t>1</a:t>
            </a:fld>
            <a:endParaRPr lang="en-US"/>
          </a:p>
        </p:txBody>
      </p:sp>
    </p:spTree>
    <p:extLst>
      <p:ext uri="{BB962C8B-B14F-4D97-AF65-F5344CB8AC3E}">
        <p14:creationId xmlns="" xmlns:p14="http://schemas.microsoft.com/office/powerpoint/2010/main" val="2451269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lain"/>
            </a:pPr>
            <a:r>
              <a:rPr lang="en-US" dirty="0" smtClean="0"/>
              <a:t>Some people just can’t afford a computer, smartphone, an</a:t>
            </a:r>
            <a:r>
              <a:rPr lang="en-US" baseline="0" dirty="0" smtClean="0"/>
              <a:t> ISP. </a:t>
            </a:r>
          </a:p>
          <a:p>
            <a:pPr marL="228600" indent="-228600">
              <a:buAutoNum type="arabicPlain"/>
            </a:pPr>
            <a:r>
              <a:rPr lang="en-US" baseline="0" dirty="0" smtClean="0"/>
              <a:t>Learning curve – it may be the older generations don’t know how to use a computer, or they may just not want to change the way they’ve been doing things.</a:t>
            </a:r>
          </a:p>
          <a:p>
            <a:r>
              <a:rPr lang="en-US" baseline="0" dirty="0" smtClean="0"/>
              <a:t>3   It’s time consuming to keep everything up to date.</a:t>
            </a:r>
          </a:p>
          <a:p>
            <a:pPr marL="228600" indent="-228600">
              <a:buAutoNum type="arabicPlain" startAt="4"/>
            </a:pPr>
            <a:r>
              <a:rPr lang="en-US" baseline="0" dirty="0" smtClean="0"/>
              <a:t>Most sites, you don’t know who is viewing your profile.  </a:t>
            </a:r>
          </a:p>
          <a:p>
            <a:pPr marL="228600" indent="-228600">
              <a:buAutoNum type="arabicPlain" startAt="4"/>
            </a:pPr>
            <a:r>
              <a:rPr lang="en-US" baseline="0" dirty="0" smtClean="0"/>
              <a:t>Let’s talk privacy!</a:t>
            </a:r>
            <a:endParaRPr lang="en-US" dirty="0"/>
          </a:p>
        </p:txBody>
      </p:sp>
      <p:sp>
        <p:nvSpPr>
          <p:cNvPr id="4" name="Slide Number Placeholder 3"/>
          <p:cNvSpPr>
            <a:spLocks noGrp="1"/>
          </p:cNvSpPr>
          <p:nvPr>
            <p:ph type="sldNum" sz="quarter" idx="10"/>
          </p:nvPr>
        </p:nvSpPr>
        <p:spPr/>
        <p:txBody>
          <a:bodyPr/>
          <a:lstStyle/>
          <a:p>
            <a:fld id="{EB386DC5-AC2F-4C5C-AB60-F72F792D92A4}" type="slidenum">
              <a:rPr lang="en-US" smtClean="0"/>
              <a:pPr/>
              <a:t>10</a:t>
            </a:fld>
            <a:endParaRPr lang="en-US"/>
          </a:p>
        </p:txBody>
      </p:sp>
    </p:spTree>
    <p:extLst>
      <p:ext uri="{BB962C8B-B14F-4D97-AF65-F5344CB8AC3E}">
        <p14:creationId xmlns="" xmlns:p14="http://schemas.microsoft.com/office/powerpoint/2010/main" val="4105378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 yourself.</a:t>
            </a:r>
            <a:r>
              <a:rPr lang="en-US" baseline="0" dirty="0" smtClean="0"/>
              <a:t> What comes up? Set up google alerts to keep track of any new information. Once it’s out on the internet, it’s out there! Sites have privacy settings, learn them, know them, use them. Ask someone for help. If all else fails, just have two separate accounts.</a:t>
            </a:r>
            <a:endParaRPr lang="en-US" dirty="0"/>
          </a:p>
        </p:txBody>
      </p:sp>
      <p:sp>
        <p:nvSpPr>
          <p:cNvPr id="4" name="Slide Number Placeholder 3"/>
          <p:cNvSpPr>
            <a:spLocks noGrp="1"/>
          </p:cNvSpPr>
          <p:nvPr>
            <p:ph type="sldNum" sz="quarter" idx="10"/>
          </p:nvPr>
        </p:nvSpPr>
        <p:spPr/>
        <p:txBody>
          <a:bodyPr/>
          <a:lstStyle/>
          <a:p>
            <a:fld id="{EB386DC5-AC2F-4C5C-AB60-F72F792D92A4}" type="slidenum">
              <a:rPr lang="en-US" smtClean="0"/>
              <a:pPr/>
              <a:t>11</a:t>
            </a:fld>
            <a:endParaRPr lang="en-US"/>
          </a:p>
        </p:txBody>
      </p:sp>
    </p:spTree>
    <p:extLst>
      <p:ext uri="{BB962C8B-B14F-4D97-AF65-F5344CB8AC3E}">
        <p14:creationId xmlns="" xmlns:p14="http://schemas.microsoft.com/office/powerpoint/2010/main" val="2732718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take a look at the “big four” in social</a:t>
            </a:r>
            <a:r>
              <a:rPr lang="en-US" baseline="0" dirty="0" smtClean="0"/>
              <a:t> media for job search.  </a:t>
            </a:r>
            <a:endParaRPr lang="en-US" dirty="0"/>
          </a:p>
        </p:txBody>
      </p:sp>
      <p:sp>
        <p:nvSpPr>
          <p:cNvPr id="4" name="Slide Number Placeholder 3"/>
          <p:cNvSpPr>
            <a:spLocks noGrp="1"/>
          </p:cNvSpPr>
          <p:nvPr>
            <p:ph type="sldNum" sz="quarter" idx="10"/>
          </p:nvPr>
        </p:nvSpPr>
        <p:spPr/>
        <p:txBody>
          <a:bodyPr/>
          <a:lstStyle/>
          <a:p>
            <a:fld id="{EB386DC5-AC2F-4C5C-AB60-F72F792D92A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Are you on </a:t>
            </a:r>
            <a:r>
              <a:rPr lang="en-US" dirty="0" err="1" smtClean="0"/>
              <a:t>Facebook</a:t>
            </a:r>
            <a:r>
              <a:rPr lang="en-US" dirty="0" smtClean="0"/>
              <a:t>?</a:t>
            </a:r>
            <a:r>
              <a:rPr lang="en-US" baseline="0" dirty="0" smtClean="0"/>
              <a:t>  Chances are good that you, your friends, your co-workers, your neighbors, and many others are.  </a:t>
            </a:r>
            <a:r>
              <a:rPr lang="en-US" dirty="0" err="1" smtClean="0"/>
              <a:t>Facebook</a:t>
            </a:r>
            <a:r>
              <a:rPr lang="en-US" baseline="0" dirty="0" smtClean="0"/>
              <a:t> is best known as a place for musing with friends, vacation pictures, links to fun videos, poking, and many other things that have nothing to do with job hunting.  Its casual and used mostly just for fun but can also help you with your job search.  </a:t>
            </a:r>
            <a:endParaRPr lang="en-US" dirty="0"/>
          </a:p>
        </p:txBody>
      </p:sp>
      <p:sp>
        <p:nvSpPr>
          <p:cNvPr id="4" name="Slide Number Placeholder 3"/>
          <p:cNvSpPr>
            <a:spLocks noGrp="1"/>
          </p:cNvSpPr>
          <p:nvPr>
            <p:ph type="sldNum" sz="quarter" idx="10"/>
          </p:nvPr>
        </p:nvSpPr>
        <p:spPr/>
        <p:txBody>
          <a:bodyPr/>
          <a:lstStyle/>
          <a:p>
            <a:fld id="{EB386DC5-AC2F-4C5C-AB60-F72F792D92A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is important to have a secure professional account separate from your personal account.  Companies can use </a:t>
            </a:r>
            <a:r>
              <a:rPr lang="en-US" baseline="0" dirty="0" err="1" smtClean="0"/>
              <a:t>Facebook</a:t>
            </a:r>
            <a:r>
              <a:rPr lang="en-US" baseline="0" dirty="0" smtClean="0"/>
              <a:t> to screen job candidates.  If you are planning on using </a:t>
            </a:r>
            <a:r>
              <a:rPr lang="en-US" baseline="0" dirty="0" err="1" smtClean="0"/>
              <a:t>Facebook</a:t>
            </a:r>
            <a:r>
              <a:rPr lang="en-US" baseline="0" dirty="0" smtClean="0"/>
              <a:t> in search of jobs your profile needs to reflect this.  Think of your </a:t>
            </a:r>
            <a:r>
              <a:rPr lang="en-US" baseline="0" dirty="0" err="1" smtClean="0"/>
              <a:t>Facebook</a:t>
            </a:r>
            <a:r>
              <a:rPr lang="en-US" baseline="0" dirty="0" smtClean="0"/>
              <a:t> page as a bill board that shows you as a person but also shows why you would be a great catch for an employer.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Facilitator:  Pass out the  </a:t>
            </a:r>
            <a:r>
              <a:rPr lang="en-US" dirty="0" err="1" smtClean="0">
                <a:solidFill>
                  <a:srgbClr val="FF0000"/>
                </a:solidFill>
              </a:rPr>
              <a:t>Facebook</a:t>
            </a:r>
            <a:r>
              <a:rPr lang="en-US" dirty="0" smtClean="0">
                <a:solidFill>
                  <a:srgbClr val="FF0000"/>
                </a:solidFill>
              </a:rPr>
              <a:t> Handout.</a:t>
            </a:r>
          </a:p>
          <a:p>
            <a:r>
              <a:rPr lang="en-US" baseline="0" dirty="0" smtClean="0"/>
              <a:t>   </a:t>
            </a:r>
          </a:p>
          <a:p>
            <a:endParaRPr lang="en-US" dirty="0" smtClean="0">
              <a:solidFill>
                <a:srgbClr val="FF0000"/>
              </a:solidFill>
            </a:endParaRPr>
          </a:p>
        </p:txBody>
      </p:sp>
      <p:sp>
        <p:nvSpPr>
          <p:cNvPr id="4" name="Slide Number Placeholder 3"/>
          <p:cNvSpPr>
            <a:spLocks noGrp="1"/>
          </p:cNvSpPr>
          <p:nvPr>
            <p:ph type="sldNum" sz="quarter" idx="10"/>
          </p:nvPr>
        </p:nvSpPr>
        <p:spPr/>
        <p:txBody>
          <a:bodyPr/>
          <a:lstStyle/>
          <a:p>
            <a:fld id="{EB386DC5-AC2F-4C5C-AB60-F72F792D92A4}" type="slidenum">
              <a:rPr lang="en-US" smtClean="0"/>
              <a:pPr/>
              <a:t>14</a:t>
            </a:fld>
            <a:endParaRPr lang="en-US"/>
          </a:p>
        </p:txBody>
      </p:sp>
    </p:spTree>
    <p:extLst>
      <p:ext uri="{BB962C8B-B14F-4D97-AF65-F5344CB8AC3E}">
        <p14:creationId xmlns="" xmlns:p14="http://schemas.microsoft.com/office/powerpoint/2010/main" val="2026218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about profile pictures. </a:t>
            </a:r>
          </a:p>
          <a:p>
            <a:endParaRPr lang="en-US" dirty="0" smtClean="0"/>
          </a:p>
          <a:p>
            <a:r>
              <a:rPr lang="en-US" dirty="0" smtClean="0"/>
              <a:t>Facilitator:  Ask participants</a:t>
            </a:r>
            <a:r>
              <a:rPr lang="en-US" baseline="0" dirty="0" smtClean="0"/>
              <a:t> which of these pictures of Tina Fey would be appropriate profile photos and why.</a:t>
            </a:r>
            <a:endParaRPr lang="en-US" dirty="0" smtClean="0"/>
          </a:p>
          <a:p>
            <a:endParaRPr lang="en-US" dirty="0" smtClean="0"/>
          </a:p>
          <a:p>
            <a:r>
              <a:rPr lang="en-US" dirty="0" smtClean="0"/>
              <a:t>On</a:t>
            </a:r>
            <a:r>
              <a:rPr lang="en-US" baseline="0" dirty="0" smtClean="0"/>
              <a:t> most sites, your profile picture is public or at least visible to many people. Make it a good one, especially if you are seeking employment or just work at all.  Most media sites will have a “help” feature that will tell you how to upload a picture to your profile.   The best pictures to use are head shots, not showing your entire body and should be of just you with no other people, pets, etc.  The background should be plain and your dress should be professional.</a:t>
            </a:r>
            <a:endParaRPr lang="en-US" dirty="0"/>
          </a:p>
        </p:txBody>
      </p:sp>
      <p:sp>
        <p:nvSpPr>
          <p:cNvPr id="4" name="Slide Number Placeholder 3"/>
          <p:cNvSpPr>
            <a:spLocks noGrp="1"/>
          </p:cNvSpPr>
          <p:nvPr>
            <p:ph type="sldNum" sz="quarter" idx="10"/>
          </p:nvPr>
        </p:nvSpPr>
        <p:spPr/>
        <p:txBody>
          <a:bodyPr/>
          <a:lstStyle/>
          <a:p>
            <a:fld id="{EB386DC5-AC2F-4C5C-AB60-F72F792D92A4}" type="slidenum">
              <a:rPr lang="en-US" smtClean="0"/>
              <a:pPr/>
              <a:t>15</a:t>
            </a:fld>
            <a:endParaRPr lang="en-US"/>
          </a:p>
        </p:txBody>
      </p:sp>
    </p:spTree>
    <p:extLst>
      <p:ext uri="{BB962C8B-B14F-4D97-AF65-F5344CB8AC3E}">
        <p14:creationId xmlns="" xmlns:p14="http://schemas.microsoft.com/office/powerpoint/2010/main" val="2839457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Launched in 2011, Google + is the new kid on the block in social media.  Friends are organized into</a:t>
            </a:r>
            <a:r>
              <a:rPr lang="en-US" baseline="0" dirty="0" smtClean="0"/>
              <a:t> “circles”.  You can have a circle for your professional friends, a circle for family members, a circle for members of your club or team, etc.   With other sites you amass friends and then organize them.  With Google + you do it from the start.  Another difference is that you can follow people whether they have agreed or not.  </a:t>
            </a:r>
            <a:r>
              <a:rPr lang="en-US" dirty="0" smtClean="0"/>
              <a:t>Your profile includes an introduction, bragging rights section,</a:t>
            </a:r>
            <a:r>
              <a:rPr lang="en-US" baseline="0" dirty="0" smtClean="0"/>
              <a:t> occupation, employment, education, places lived, links to other profiles, and “contributor to”  hyperlinks.  Be sure to make your profile stand out and look professional.   </a:t>
            </a:r>
            <a:endParaRPr lang="en-US"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EB386DC5-AC2F-4C5C-AB60-F72F792D92A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our labor market area job hunting with Google + may or may not be effective.  But Google owns the number 1 and 2 search engines in the world  (Google and YouTube) which allows you to reach a wide audience with your posts, so that may be a reason enough to check into it and try it out.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Facilitator:  Pass out the Google+ Handout  </a:t>
            </a:r>
          </a:p>
          <a:p>
            <a:endParaRPr lang="en-US" baseline="0" dirty="0" smtClean="0"/>
          </a:p>
        </p:txBody>
      </p:sp>
      <p:sp>
        <p:nvSpPr>
          <p:cNvPr id="4" name="Slide Number Placeholder 3"/>
          <p:cNvSpPr>
            <a:spLocks noGrp="1"/>
          </p:cNvSpPr>
          <p:nvPr>
            <p:ph type="sldNum" sz="quarter" idx="10"/>
          </p:nvPr>
        </p:nvSpPr>
        <p:spPr/>
        <p:txBody>
          <a:bodyPr/>
          <a:lstStyle/>
          <a:p>
            <a:fld id="{EB386DC5-AC2F-4C5C-AB60-F72F792D92A4}" type="slidenum">
              <a:rPr lang="en-US" smtClean="0"/>
              <a:pPr/>
              <a:t>17</a:t>
            </a:fld>
            <a:endParaRPr lang="en-US"/>
          </a:p>
        </p:txBody>
      </p:sp>
    </p:spTree>
    <p:extLst>
      <p:ext uri="{BB962C8B-B14F-4D97-AF65-F5344CB8AC3E}">
        <p14:creationId xmlns="" xmlns:p14="http://schemas.microsoft.com/office/powerpoint/2010/main" val="405427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have a job or are looking for a job, you should be on LinkedIn. It’s </a:t>
            </a:r>
            <a:r>
              <a:rPr lang="en-US" u="sng" baseline="0" dirty="0" smtClean="0"/>
              <a:t>the</a:t>
            </a:r>
            <a:r>
              <a:rPr lang="en-US" baseline="0" dirty="0" smtClean="0"/>
              <a:t> professional networking site.  If you only want to use one social media for job search then this is the one to choose.   </a:t>
            </a:r>
            <a:endParaRPr lang="en-US" dirty="0"/>
          </a:p>
        </p:txBody>
      </p:sp>
      <p:sp>
        <p:nvSpPr>
          <p:cNvPr id="4" name="Slide Number Placeholder 3"/>
          <p:cNvSpPr>
            <a:spLocks noGrp="1"/>
          </p:cNvSpPr>
          <p:nvPr>
            <p:ph type="sldNum" sz="quarter" idx="10"/>
          </p:nvPr>
        </p:nvSpPr>
        <p:spPr/>
        <p:txBody>
          <a:bodyPr/>
          <a:lstStyle/>
          <a:p>
            <a:fld id="{EB386DC5-AC2F-4C5C-AB60-F72F792D92A4}" type="slidenum">
              <a:rPr lang="en-US" smtClean="0"/>
              <a:pPr/>
              <a:t>18</a:t>
            </a:fld>
            <a:endParaRPr lang="en-US"/>
          </a:p>
        </p:txBody>
      </p:sp>
    </p:spTree>
    <p:extLst>
      <p:ext uri="{BB962C8B-B14F-4D97-AF65-F5344CB8AC3E}">
        <p14:creationId xmlns="" xmlns:p14="http://schemas.microsoft.com/office/powerpoint/2010/main" val="622035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can you do on </a:t>
            </a:r>
            <a:r>
              <a:rPr lang="en-US" baseline="0" dirty="0" smtClean="0"/>
              <a:t>LinkedIn?  You need to become a member to actually get all the benefits of the program. </a:t>
            </a:r>
            <a:endParaRPr lang="en-US" dirty="0"/>
          </a:p>
        </p:txBody>
      </p:sp>
      <p:sp>
        <p:nvSpPr>
          <p:cNvPr id="4" name="Slide Number Placeholder 3"/>
          <p:cNvSpPr>
            <a:spLocks noGrp="1"/>
          </p:cNvSpPr>
          <p:nvPr>
            <p:ph type="sldNum" sz="quarter" idx="10"/>
          </p:nvPr>
        </p:nvSpPr>
        <p:spPr/>
        <p:txBody>
          <a:bodyPr/>
          <a:lstStyle/>
          <a:p>
            <a:fld id="{EB386DC5-AC2F-4C5C-AB60-F72F792D92A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Have you heard of networking when you are looking for a job?  Talking to people, making contacts, etc.. ..  It is often “who you know” that helps get the job. </a:t>
            </a:r>
            <a:endParaRPr lang="en-US" dirty="0"/>
          </a:p>
        </p:txBody>
      </p:sp>
      <p:sp>
        <p:nvSpPr>
          <p:cNvPr id="4" name="Slide Number Placeholder 3"/>
          <p:cNvSpPr>
            <a:spLocks noGrp="1"/>
          </p:cNvSpPr>
          <p:nvPr>
            <p:ph type="sldNum" sz="quarter" idx="10"/>
          </p:nvPr>
        </p:nvSpPr>
        <p:spPr/>
        <p:txBody>
          <a:bodyPr/>
          <a:lstStyle/>
          <a:p>
            <a:fld id="{EB386DC5-AC2F-4C5C-AB60-F72F792D92A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a:t>
            </a:r>
            <a:r>
              <a:rPr lang="en-US" baseline="0" dirty="0" smtClean="0"/>
              <a:t> you have created a profile and connected with some people, your homepage will look something like this.  The page gives news items of interest to you, lets you follow comments on your news feed, recommends others to communicate with, suggests jobs and companies you may be interested in and tracks your profile activity.  Using the tool bar at the top you can connect with all the main public areas of LinkedIn such as Groups which allows you to network with others in your field, Jobs which acts as a pathway to millions of job possibilities, Companies which lets you keep your eye on companies you may be interested in, News of what’s happening and much more.    </a:t>
            </a:r>
            <a:endParaRPr lang="en-US" dirty="0"/>
          </a:p>
        </p:txBody>
      </p:sp>
      <p:sp>
        <p:nvSpPr>
          <p:cNvPr id="4" name="Slide Number Placeholder 3"/>
          <p:cNvSpPr>
            <a:spLocks noGrp="1"/>
          </p:cNvSpPr>
          <p:nvPr>
            <p:ph type="sldNum" sz="quarter" idx="10"/>
          </p:nvPr>
        </p:nvSpPr>
        <p:spPr/>
        <p:txBody>
          <a:bodyPr/>
          <a:lstStyle/>
          <a:p>
            <a:fld id="{EB386DC5-AC2F-4C5C-AB60-F72F792D92A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 settings screen.  From this screen you can update your profile,</a:t>
            </a:r>
            <a:r>
              <a:rPr lang="en-US" baseline="0" dirty="0" smtClean="0"/>
              <a:t> complete your </a:t>
            </a:r>
            <a:r>
              <a:rPr lang="en-US" dirty="0" smtClean="0"/>
              <a:t>privacy</a:t>
            </a:r>
            <a:r>
              <a:rPr lang="en-US" baseline="0" dirty="0" smtClean="0"/>
              <a:t> settings, view  email preferences, and much more.  Section 1 shows your basic profile information and the ability for you to upgrade.  Section 2 shows your privacy controls, edit settings, and links.  Section 3 offers you assistance in the form of FAQ’s.</a:t>
            </a:r>
            <a:endParaRPr lang="en-US" dirty="0" smtClean="0"/>
          </a:p>
          <a:p>
            <a:endParaRPr lang="en-US" dirty="0"/>
          </a:p>
        </p:txBody>
      </p:sp>
      <p:sp>
        <p:nvSpPr>
          <p:cNvPr id="4" name="Slide Number Placeholder 3"/>
          <p:cNvSpPr>
            <a:spLocks noGrp="1"/>
          </p:cNvSpPr>
          <p:nvPr>
            <p:ph type="sldNum" sz="quarter" idx="10"/>
          </p:nvPr>
        </p:nvSpPr>
        <p:spPr/>
        <p:txBody>
          <a:bodyPr/>
          <a:lstStyle/>
          <a:p>
            <a:fld id="{EB386DC5-AC2F-4C5C-AB60-F72F792D92A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Your profile page should</a:t>
            </a:r>
            <a:r>
              <a:rPr lang="en-US" baseline="0" dirty="0" smtClean="0"/>
              <a:t> show a professional headshot.  The headline should read like a newspaper headline and be attention getting.  Experiences should be complete and be rich in keywords.  By including keywords that people are using to find someone like you, you are ensuring that your profile performs well in searches and that you will be found.  To truly leverage LinkedIn its important to have a strong customized network with many connections.  Your Summary needs to POP!  Do not copy and paste your resume.  Your summary should be engaging and impressive to your reader and so much more than just a professional history.  Once the reader has finished your summary, tell them how to reach you.  Have a clear call to action.   You can also add sections to your profile for certifications, courses, organizations, etc..</a:t>
            </a:r>
            <a:endParaRPr lang="en-US" dirty="0"/>
          </a:p>
        </p:txBody>
      </p:sp>
      <p:sp>
        <p:nvSpPr>
          <p:cNvPr id="4" name="Slide Number Placeholder 3"/>
          <p:cNvSpPr>
            <a:spLocks noGrp="1"/>
          </p:cNvSpPr>
          <p:nvPr>
            <p:ph type="sldNum" sz="quarter" idx="10"/>
          </p:nvPr>
        </p:nvSpPr>
        <p:spPr/>
        <p:txBody>
          <a:bodyPr/>
          <a:lstStyle/>
          <a:p>
            <a:fld id="{EB386DC5-AC2F-4C5C-AB60-F72F792D92A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Who’s hiring?</a:t>
            </a:r>
            <a:r>
              <a:rPr lang="en-US" baseline="0" dirty="0" smtClean="0"/>
              <a:t> Who do you know? What jobs fit you?</a:t>
            </a:r>
            <a:endParaRPr lang="en-US" dirty="0"/>
          </a:p>
        </p:txBody>
      </p:sp>
      <p:sp>
        <p:nvSpPr>
          <p:cNvPr id="4" name="Slide Number Placeholder 3"/>
          <p:cNvSpPr>
            <a:spLocks noGrp="1"/>
          </p:cNvSpPr>
          <p:nvPr>
            <p:ph type="sldNum" sz="quarter" idx="10"/>
          </p:nvPr>
        </p:nvSpPr>
        <p:spPr/>
        <p:txBody>
          <a:bodyPr/>
          <a:lstStyle/>
          <a:p>
            <a:fld id="{EB386DC5-AC2F-4C5C-AB60-F72F792D92A4}" type="slidenum">
              <a:rPr lang="en-US" smtClean="0"/>
              <a:pPr/>
              <a:t>23</a:t>
            </a:fld>
            <a:endParaRPr lang="en-US"/>
          </a:p>
        </p:txBody>
      </p:sp>
    </p:spTree>
    <p:extLst>
      <p:ext uri="{BB962C8B-B14F-4D97-AF65-F5344CB8AC3E}">
        <p14:creationId xmlns="" xmlns:p14="http://schemas.microsoft.com/office/powerpoint/2010/main" val="3644859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you sign up…be sure to do these things.</a:t>
            </a:r>
          </a:p>
          <a:p>
            <a:endParaRPr lang="en-US" baseline="0" dirty="0" smtClean="0"/>
          </a:p>
          <a:p>
            <a:r>
              <a:rPr lang="en-US" baseline="0" dirty="0" smtClean="0"/>
              <a:t>Facilitator:  Pass out the LinkedIn Handout.</a:t>
            </a:r>
            <a:endParaRPr lang="en-US" dirty="0"/>
          </a:p>
        </p:txBody>
      </p:sp>
      <p:sp>
        <p:nvSpPr>
          <p:cNvPr id="4" name="Slide Number Placeholder 3"/>
          <p:cNvSpPr>
            <a:spLocks noGrp="1"/>
          </p:cNvSpPr>
          <p:nvPr>
            <p:ph type="sldNum" sz="quarter" idx="10"/>
          </p:nvPr>
        </p:nvSpPr>
        <p:spPr/>
        <p:txBody>
          <a:bodyPr/>
          <a:lstStyle/>
          <a:p>
            <a:fld id="{EB386DC5-AC2F-4C5C-AB60-F72F792D92A4}" type="slidenum">
              <a:rPr lang="en-US" smtClean="0"/>
              <a:pPr/>
              <a:t>24</a:t>
            </a:fld>
            <a:endParaRPr lang="en-US"/>
          </a:p>
        </p:txBody>
      </p:sp>
    </p:spTree>
    <p:extLst>
      <p:ext uri="{BB962C8B-B14F-4D97-AF65-F5344CB8AC3E}">
        <p14:creationId xmlns="" xmlns:p14="http://schemas.microsoft.com/office/powerpoint/2010/main" val="2292245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Another social media site is Twitter.</a:t>
            </a:r>
            <a:r>
              <a:rPr lang="en-US" baseline="0" dirty="0" smtClean="0"/>
              <a:t>  </a:t>
            </a:r>
            <a:r>
              <a:rPr lang="en-US" dirty="0" smtClean="0"/>
              <a:t>Twitter asks “What’s happening” which gives you the opportunity to showcase yourself using 1</a:t>
            </a:r>
            <a:r>
              <a:rPr lang="en-US" baseline="0" dirty="0" smtClean="0"/>
              <a:t>40 characters or less.  You can tweet (message) others and others can follow your tweets.  Area 1 shows what the tweets of others will </a:t>
            </a:r>
            <a:r>
              <a:rPr lang="en-US" baseline="0" smtClean="0"/>
              <a:t>look like.  You </a:t>
            </a:r>
            <a:r>
              <a:rPr lang="en-US" baseline="0" dirty="0" smtClean="0"/>
              <a:t>can quickly scroll thru the time wasters and focus on the tweets that can help you network and job search.  Area 2 shows how many people you are following and how many are following you.  Area 3 helps you to find people to follow and shows trends which are words or phrases being tweeted frequently.</a:t>
            </a:r>
            <a:endParaRPr lang="en-US" dirty="0" smtClean="0"/>
          </a:p>
          <a:p>
            <a:endParaRPr lang="en-US" dirty="0"/>
          </a:p>
        </p:txBody>
      </p:sp>
      <p:sp>
        <p:nvSpPr>
          <p:cNvPr id="4" name="Slide Number Placeholder 3"/>
          <p:cNvSpPr>
            <a:spLocks noGrp="1"/>
          </p:cNvSpPr>
          <p:nvPr>
            <p:ph type="sldNum" sz="quarter" idx="10"/>
          </p:nvPr>
        </p:nvSpPr>
        <p:spPr/>
        <p:txBody>
          <a:bodyPr/>
          <a:lstStyle/>
          <a:p>
            <a:fld id="{EB386DC5-AC2F-4C5C-AB60-F72F792D92A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tips on using</a:t>
            </a:r>
            <a:r>
              <a:rPr lang="en-US" baseline="0" dirty="0" smtClean="0"/>
              <a:t> </a:t>
            </a:r>
            <a:r>
              <a:rPr lang="en-US" dirty="0" smtClean="0"/>
              <a:t>Twitter to assist you with your job search. </a:t>
            </a:r>
          </a:p>
          <a:p>
            <a:endParaRPr lang="en-US" dirty="0" smtClean="0"/>
          </a:p>
          <a:p>
            <a:r>
              <a:rPr lang="en-US" dirty="0" smtClean="0"/>
              <a:t>Facilitator:</a:t>
            </a:r>
            <a:r>
              <a:rPr lang="en-US" baseline="0" dirty="0" smtClean="0"/>
              <a:t>  Pass out the </a:t>
            </a:r>
            <a:r>
              <a:rPr lang="en-US" dirty="0" smtClean="0"/>
              <a:t>Twitter Handout.</a:t>
            </a:r>
            <a:endParaRPr lang="en-US" dirty="0"/>
          </a:p>
        </p:txBody>
      </p:sp>
      <p:sp>
        <p:nvSpPr>
          <p:cNvPr id="4" name="Slide Number Placeholder 3"/>
          <p:cNvSpPr>
            <a:spLocks noGrp="1"/>
          </p:cNvSpPr>
          <p:nvPr>
            <p:ph type="sldNum" sz="quarter" idx="10"/>
          </p:nvPr>
        </p:nvSpPr>
        <p:spPr/>
        <p:txBody>
          <a:bodyPr/>
          <a:lstStyle/>
          <a:p>
            <a:fld id="{EB386DC5-AC2F-4C5C-AB60-F72F792D92A4}" type="slidenum">
              <a:rPr lang="en-US" smtClean="0"/>
              <a:pPr/>
              <a:t>26</a:t>
            </a:fld>
            <a:endParaRPr lang="en-US"/>
          </a:p>
        </p:txBody>
      </p:sp>
    </p:spTree>
    <p:extLst>
      <p:ext uri="{BB962C8B-B14F-4D97-AF65-F5344CB8AC3E}">
        <p14:creationId xmlns="" xmlns:p14="http://schemas.microsoft.com/office/powerpoint/2010/main" val="737391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Hashtags aren’t just for Twitter anymore.</a:t>
            </a:r>
            <a:r>
              <a:rPr lang="en-US" baseline="0" dirty="0" smtClean="0"/>
              <a:t> They are for </a:t>
            </a:r>
            <a:r>
              <a:rPr lang="en-US" baseline="0" dirty="0" err="1" smtClean="0"/>
              <a:t>Facebook</a:t>
            </a:r>
            <a:r>
              <a:rPr lang="en-US" baseline="0" dirty="0" smtClean="0"/>
              <a:t>, Google, and many others.  The </a:t>
            </a:r>
            <a:r>
              <a:rPr lang="en-US" baseline="0" dirty="0" err="1" smtClean="0"/>
              <a:t>hashtag</a:t>
            </a:r>
            <a:r>
              <a:rPr lang="en-US" baseline="0" dirty="0" smtClean="0"/>
              <a:t> or “pound” symbol in front of a word or phrase will help with a search of that topic.  </a:t>
            </a:r>
            <a:endParaRPr lang="en-US" dirty="0"/>
          </a:p>
        </p:txBody>
      </p:sp>
      <p:sp>
        <p:nvSpPr>
          <p:cNvPr id="4" name="Slide Number Placeholder 3"/>
          <p:cNvSpPr>
            <a:spLocks noGrp="1"/>
          </p:cNvSpPr>
          <p:nvPr>
            <p:ph type="sldNum" sz="quarter" idx="10"/>
          </p:nvPr>
        </p:nvSpPr>
        <p:spPr/>
        <p:txBody>
          <a:bodyPr/>
          <a:lstStyle/>
          <a:p>
            <a:fld id="{EB386DC5-AC2F-4C5C-AB60-F72F792D92A4}" type="slidenum">
              <a:rPr lang="en-US" smtClean="0"/>
              <a:pPr/>
              <a:t>27</a:t>
            </a:fld>
            <a:endParaRPr lang="en-US"/>
          </a:p>
        </p:txBody>
      </p:sp>
    </p:spTree>
    <p:extLst>
      <p:ext uri="{BB962C8B-B14F-4D97-AF65-F5344CB8AC3E}">
        <p14:creationId xmlns="" xmlns:p14="http://schemas.microsoft.com/office/powerpoint/2010/main" val="2680134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sites don’t have millions of followers like </a:t>
            </a:r>
            <a:r>
              <a:rPr lang="en-US" dirty="0" err="1" smtClean="0"/>
              <a:t>Facebook</a:t>
            </a:r>
            <a:r>
              <a:rPr lang="en-US" dirty="0" smtClean="0"/>
              <a:t> or </a:t>
            </a:r>
            <a:r>
              <a:rPr lang="en-US" dirty="0" err="1" smtClean="0"/>
              <a:t>LinkedIN</a:t>
            </a:r>
            <a:r>
              <a:rPr lang="en-US" dirty="0" smtClean="0"/>
              <a:t> but they may also be</a:t>
            </a:r>
            <a:r>
              <a:rPr lang="en-US" baseline="0" dirty="0" smtClean="0"/>
              <a:t> helpful to you with your job search.  Let’s look at them briefly one by one.  </a:t>
            </a:r>
            <a:endParaRPr lang="en-US" dirty="0"/>
          </a:p>
        </p:txBody>
      </p:sp>
      <p:sp>
        <p:nvSpPr>
          <p:cNvPr id="4" name="Slide Number Placeholder 3"/>
          <p:cNvSpPr>
            <a:spLocks noGrp="1"/>
          </p:cNvSpPr>
          <p:nvPr>
            <p:ph type="sldNum" sz="quarter" idx="10"/>
          </p:nvPr>
        </p:nvSpPr>
        <p:spPr/>
        <p:txBody>
          <a:bodyPr/>
          <a:lstStyle/>
          <a:p>
            <a:fld id="{EB386DC5-AC2F-4C5C-AB60-F72F792D92A4}" type="slidenum">
              <a:rPr lang="en-US" smtClean="0"/>
              <a:pPr/>
              <a:t>28</a:t>
            </a:fld>
            <a:endParaRPr lang="en-US"/>
          </a:p>
        </p:txBody>
      </p:sp>
    </p:spTree>
    <p:extLst>
      <p:ext uri="{BB962C8B-B14F-4D97-AF65-F5344CB8AC3E}">
        <p14:creationId xmlns="" xmlns:p14="http://schemas.microsoft.com/office/powerpoint/2010/main" val="1114666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companies are connected to this</a:t>
            </a:r>
            <a:r>
              <a:rPr lang="en-US" baseline="0" dirty="0" smtClean="0"/>
              <a:t> and the site may get bigger as time goes on.  You enter your job preference, the industry, and the geographic location.  Job matches are then sent to your email account, smart phone, or Twitter account.  </a:t>
            </a:r>
            <a:endParaRPr lang="en-US" dirty="0"/>
          </a:p>
        </p:txBody>
      </p:sp>
      <p:sp>
        <p:nvSpPr>
          <p:cNvPr id="4" name="Slide Number Placeholder 3"/>
          <p:cNvSpPr>
            <a:spLocks noGrp="1"/>
          </p:cNvSpPr>
          <p:nvPr>
            <p:ph type="sldNum" sz="quarter" idx="10"/>
          </p:nvPr>
        </p:nvSpPr>
        <p:spPr/>
        <p:txBody>
          <a:bodyPr/>
          <a:lstStyle/>
          <a:p>
            <a:fld id="{EB386DC5-AC2F-4C5C-AB60-F72F792D92A4}" type="slidenum">
              <a:rPr lang="en-US" smtClean="0"/>
              <a:pPr/>
              <a:t>29</a:t>
            </a:fld>
            <a:endParaRPr lang="en-US"/>
          </a:p>
        </p:txBody>
      </p:sp>
    </p:spTree>
    <p:extLst>
      <p:ext uri="{BB962C8B-B14F-4D97-AF65-F5344CB8AC3E}">
        <p14:creationId xmlns="" xmlns:p14="http://schemas.microsoft.com/office/powerpoint/2010/main" val="2298436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a:t>
            </a:r>
            <a:r>
              <a:rPr lang="en-US" baseline="0" dirty="0" smtClean="0"/>
              <a:t> so what is social networking? What’s it all about? Like this, follow who?, tweeting…  Social media is the same as networking; its just done electronically.   Its networking that is internet based.  Its using technology to communicate and open up dialogues with others.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EB386DC5-AC2F-4C5C-AB60-F72F792D92A4}" type="slidenum">
              <a:rPr lang="en-US" smtClean="0"/>
              <a:pPr/>
              <a:t>3</a:t>
            </a:fld>
            <a:endParaRPr lang="en-US"/>
          </a:p>
        </p:txBody>
      </p:sp>
    </p:spTree>
    <p:extLst>
      <p:ext uri="{BB962C8B-B14F-4D97-AF65-F5344CB8AC3E}">
        <p14:creationId xmlns="" xmlns:p14="http://schemas.microsoft.com/office/powerpoint/2010/main" val="24039847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way to connect with people</a:t>
            </a:r>
            <a:r>
              <a:rPr lang="en-US" baseline="0" dirty="0" smtClean="0"/>
              <a:t> and network face to face.  Join a group, attend an event, meet people.  You can just Google </a:t>
            </a:r>
            <a:r>
              <a:rPr lang="en-US" baseline="0" dirty="0" err="1" smtClean="0"/>
              <a:t>Meetup</a:t>
            </a:r>
            <a:r>
              <a:rPr lang="en-US" baseline="0" dirty="0" smtClean="0"/>
              <a:t> and the name </a:t>
            </a:r>
            <a:r>
              <a:rPr lang="en-US" baseline="0" smtClean="0"/>
              <a:t>of a city to </a:t>
            </a:r>
            <a:r>
              <a:rPr lang="en-US" baseline="0" dirty="0" smtClean="0"/>
              <a:t>see if there are groups located near you or in your job search area. Smart phone app</a:t>
            </a:r>
            <a:endParaRPr lang="en-US" dirty="0"/>
          </a:p>
        </p:txBody>
      </p:sp>
      <p:sp>
        <p:nvSpPr>
          <p:cNvPr id="4" name="Slide Number Placeholder 3"/>
          <p:cNvSpPr>
            <a:spLocks noGrp="1"/>
          </p:cNvSpPr>
          <p:nvPr>
            <p:ph type="sldNum" sz="quarter" idx="10"/>
          </p:nvPr>
        </p:nvSpPr>
        <p:spPr/>
        <p:txBody>
          <a:bodyPr/>
          <a:lstStyle/>
          <a:p>
            <a:fld id="{EB386DC5-AC2F-4C5C-AB60-F72F792D92A4}"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call this the hidden gem because it gives inside tip</a:t>
            </a:r>
            <a:r>
              <a:rPr lang="en-US" baseline="0" dirty="0" smtClean="0"/>
              <a:t>s about employers that can be used by job seekers. Want to know what type of questions a company asks during an interview?  </a:t>
            </a:r>
            <a:r>
              <a:rPr lang="en-US" baseline="0" dirty="0" err="1" smtClean="0"/>
              <a:t>Glassdoor</a:t>
            </a:r>
            <a:r>
              <a:rPr lang="en-US" baseline="0" dirty="0" smtClean="0"/>
              <a:t> may have that information. Reviews from current/past employees?  Yep those too.  Smart phone app</a:t>
            </a:r>
            <a:endParaRPr lang="en-US" dirty="0"/>
          </a:p>
        </p:txBody>
      </p:sp>
      <p:sp>
        <p:nvSpPr>
          <p:cNvPr id="4" name="Slide Number Placeholder 3"/>
          <p:cNvSpPr>
            <a:spLocks noGrp="1"/>
          </p:cNvSpPr>
          <p:nvPr>
            <p:ph type="sldNum" sz="quarter" idx="10"/>
          </p:nvPr>
        </p:nvSpPr>
        <p:spPr/>
        <p:txBody>
          <a:bodyPr/>
          <a:lstStyle/>
          <a:p>
            <a:fld id="{EB386DC5-AC2F-4C5C-AB60-F72F792D92A4}" type="slidenum">
              <a:rPr lang="en-US" smtClean="0"/>
              <a:pPr/>
              <a:t>31</a:t>
            </a:fld>
            <a:endParaRPr lang="en-US"/>
          </a:p>
        </p:txBody>
      </p:sp>
    </p:spTree>
    <p:extLst>
      <p:ext uri="{BB962C8B-B14F-4D97-AF65-F5344CB8AC3E}">
        <p14:creationId xmlns="" xmlns:p14="http://schemas.microsoft.com/office/powerpoint/2010/main" val="1202782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Indeed has a</a:t>
            </a:r>
            <a:r>
              <a:rPr lang="en-US" baseline="0" dirty="0" smtClean="0"/>
              <a:t> proven track record.  The best feature of this website is its ability to consolidate information from different websites and provide links to a variety of sites.  </a:t>
            </a:r>
            <a:r>
              <a:rPr lang="en-US" b="0" baseline="0" dirty="0" smtClean="0"/>
              <a:t>Y</a:t>
            </a:r>
            <a:r>
              <a:rPr lang="en-US" sz="1200" b="0" dirty="0" smtClean="0"/>
              <a:t>ou can keep track of your job search and have your resume on hand if you are not at your own computer!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endParaRPr lang="en-US" dirty="0"/>
          </a:p>
        </p:txBody>
      </p:sp>
      <p:sp>
        <p:nvSpPr>
          <p:cNvPr id="4" name="Slide Number Placeholder 3"/>
          <p:cNvSpPr>
            <a:spLocks noGrp="1"/>
          </p:cNvSpPr>
          <p:nvPr>
            <p:ph type="sldNum" sz="quarter" idx="10"/>
          </p:nvPr>
        </p:nvSpPr>
        <p:spPr/>
        <p:txBody>
          <a:bodyPr/>
          <a:lstStyle/>
          <a:p>
            <a:fld id="{EB386DC5-AC2F-4C5C-AB60-F72F792D92A4}" type="slidenum">
              <a:rPr lang="en-US" smtClean="0"/>
              <a:pPr/>
              <a:t>32</a:t>
            </a:fld>
            <a:endParaRPr lang="en-US"/>
          </a:p>
        </p:txBody>
      </p:sp>
    </p:spTree>
    <p:extLst>
      <p:ext uri="{BB962C8B-B14F-4D97-AF65-F5344CB8AC3E}">
        <p14:creationId xmlns="" xmlns:p14="http://schemas.microsoft.com/office/powerpoint/2010/main" val="29798902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Indiana Career Connect, or ICC, is the State of Indiana’s job search website.  Like Indeed it offers multiple job search tools</a:t>
            </a:r>
            <a:r>
              <a:rPr lang="en-US" baseline="0" dirty="0" smtClean="0"/>
              <a:t> and “spiders out” to obtain information from other websites. </a:t>
            </a:r>
            <a:r>
              <a:rPr lang="en-US" dirty="0" smtClean="0"/>
              <a:t>Hands down…one of the best websites to look</a:t>
            </a:r>
            <a:r>
              <a:rPr lang="en-US" baseline="0" dirty="0" smtClean="0"/>
              <a:t> for jobs.</a:t>
            </a:r>
            <a:endParaRPr lang="en-US" dirty="0" smtClean="0"/>
          </a:p>
          <a:p>
            <a:endParaRPr lang="en-US" dirty="0"/>
          </a:p>
        </p:txBody>
      </p:sp>
      <p:sp>
        <p:nvSpPr>
          <p:cNvPr id="4" name="Slide Number Placeholder 3"/>
          <p:cNvSpPr>
            <a:spLocks noGrp="1"/>
          </p:cNvSpPr>
          <p:nvPr>
            <p:ph type="sldNum" sz="quarter" idx="10"/>
          </p:nvPr>
        </p:nvSpPr>
        <p:spPr/>
        <p:txBody>
          <a:bodyPr/>
          <a:lstStyle/>
          <a:p>
            <a:fld id="{EB386DC5-AC2F-4C5C-AB60-F72F792D92A4}"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Pinterest</a:t>
            </a:r>
            <a:r>
              <a:rPr lang="en-US" baseline="0" dirty="0" smtClean="0"/>
              <a:t> is like </a:t>
            </a:r>
            <a:r>
              <a:rPr lang="en-US" dirty="0" smtClean="0"/>
              <a:t>a bulletin board.</a:t>
            </a:r>
            <a:r>
              <a:rPr lang="en-US" baseline="0" dirty="0" smtClean="0"/>
              <a:t> </a:t>
            </a:r>
            <a:r>
              <a:rPr lang="en-US" dirty="0" smtClean="0"/>
              <a:t>Keeps things in order, same place. Just type in a search topic</a:t>
            </a:r>
            <a:r>
              <a:rPr lang="en-US" baseline="0" dirty="0" smtClean="0"/>
              <a:t> and r</a:t>
            </a:r>
            <a:r>
              <a:rPr lang="en-US" dirty="0" smtClean="0"/>
              <a:t>elated “pins” will show up. </a:t>
            </a:r>
            <a:endParaRPr lang="en-US" baseline="0" dirty="0" smtClean="0"/>
          </a:p>
          <a:p>
            <a:r>
              <a:rPr lang="en-US" baseline="0" dirty="0" smtClean="0"/>
              <a:t>Smart phone app</a:t>
            </a:r>
            <a:endParaRPr lang="en-US" dirty="0"/>
          </a:p>
        </p:txBody>
      </p:sp>
      <p:sp>
        <p:nvSpPr>
          <p:cNvPr id="4" name="Slide Number Placeholder 3"/>
          <p:cNvSpPr>
            <a:spLocks noGrp="1"/>
          </p:cNvSpPr>
          <p:nvPr>
            <p:ph type="sldNum" sz="quarter" idx="10"/>
          </p:nvPr>
        </p:nvSpPr>
        <p:spPr/>
        <p:txBody>
          <a:bodyPr/>
          <a:lstStyle/>
          <a:p>
            <a:fld id="{EB386DC5-AC2F-4C5C-AB60-F72F792D92A4}" type="slidenum">
              <a:rPr lang="en-US" smtClean="0"/>
              <a:pPr/>
              <a:t>34</a:t>
            </a:fld>
            <a:endParaRPr lang="en-US"/>
          </a:p>
        </p:txBody>
      </p:sp>
    </p:spTree>
    <p:extLst>
      <p:ext uri="{BB962C8B-B14F-4D97-AF65-F5344CB8AC3E}">
        <p14:creationId xmlns="" xmlns:p14="http://schemas.microsoft.com/office/powerpoint/2010/main" val="36690090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US" dirty="0" smtClean="0"/>
              <a:t>If you do decide to create an account</a:t>
            </a:r>
            <a:r>
              <a:rPr lang="en-US" baseline="0" dirty="0" smtClean="0"/>
              <a:t> beware of  ”ads”.  Its best to skip them u</a:t>
            </a:r>
            <a:r>
              <a:rPr lang="en-US" sz="1200" dirty="0" smtClean="0">
                <a:latin typeface="Berlin Sans FB Demi" panose="020E0802020502020306" pitchFamily="34" charset="0"/>
              </a:rPr>
              <a:t>nless you want a thousand emails or phone</a:t>
            </a:r>
            <a:r>
              <a:rPr lang="en-US" sz="1200" baseline="0" dirty="0" smtClean="0">
                <a:latin typeface="Berlin Sans FB Demi" panose="020E0802020502020306" pitchFamily="34" charset="0"/>
              </a:rPr>
              <a:t> calls.  </a:t>
            </a:r>
            <a:endParaRPr lang="en-US" dirty="0"/>
          </a:p>
        </p:txBody>
      </p:sp>
      <p:sp>
        <p:nvSpPr>
          <p:cNvPr id="4" name="Slide Number Placeholder 3"/>
          <p:cNvSpPr>
            <a:spLocks noGrp="1"/>
          </p:cNvSpPr>
          <p:nvPr>
            <p:ph type="sldNum" sz="quarter" idx="10"/>
          </p:nvPr>
        </p:nvSpPr>
        <p:spPr/>
        <p:txBody>
          <a:bodyPr/>
          <a:lstStyle/>
          <a:p>
            <a:fld id="{EB386DC5-AC2F-4C5C-AB60-F72F792D92A4}" type="slidenum">
              <a:rPr lang="en-US" smtClean="0"/>
              <a:pPr/>
              <a:t>35</a:t>
            </a:fld>
            <a:endParaRPr lang="en-US"/>
          </a:p>
        </p:txBody>
      </p:sp>
    </p:spTree>
    <p:extLst>
      <p:ext uri="{BB962C8B-B14F-4D97-AF65-F5344CB8AC3E}">
        <p14:creationId xmlns="" xmlns:p14="http://schemas.microsoft.com/office/powerpoint/2010/main" val="17722302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hope this has answered some of your social media questions and that you feel motivated to get online and use this technology to assist you in your job search.    </a:t>
            </a:r>
            <a:endParaRPr lang="en-US" dirty="0"/>
          </a:p>
        </p:txBody>
      </p:sp>
      <p:sp>
        <p:nvSpPr>
          <p:cNvPr id="4" name="Slide Number Placeholder 3"/>
          <p:cNvSpPr>
            <a:spLocks noGrp="1"/>
          </p:cNvSpPr>
          <p:nvPr>
            <p:ph type="sldNum" sz="quarter" idx="10"/>
          </p:nvPr>
        </p:nvSpPr>
        <p:spPr/>
        <p:txBody>
          <a:bodyPr/>
          <a:lstStyle/>
          <a:p>
            <a:fld id="{EB386DC5-AC2F-4C5C-AB60-F72F792D92A4}" type="slidenum">
              <a:rPr lang="en-US" smtClean="0"/>
              <a:pPr/>
              <a:t>36</a:t>
            </a:fld>
            <a:endParaRPr lang="en-US"/>
          </a:p>
        </p:txBody>
      </p:sp>
    </p:spTree>
    <p:extLst>
      <p:ext uri="{BB962C8B-B14F-4D97-AF65-F5344CB8AC3E}">
        <p14:creationId xmlns="" xmlns:p14="http://schemas.microsoft.com/office/powerpoint/2010/main" val="30498722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Technology is always changing so you do have to remain active with social media to keep up with those changes and the “latest and greatest” sites to access. </a:t>
            </a:r>
            <a:endParaRPr lang="en-US" dirty="0"/>
          </a:p>
        </p:txBody>
      </p:sp>
      <p:sp>
        <p:nvSpPr>
          <p:cNvPr id="4" name="Slide Number Placeholder 3"/>
          <p:cNvSpPr>
            <a:spLocks noGrp="1"/>
          </p:cNvSpPr>
          <p:nvPr>
            <p:ph type="sldNum" sz="quarter" idx="10"/>
          </p:nvPr>
        </p:nvSpPr>
        <p:spPr/>
        <p:txBody>
          <a:bodyPr/>
          <a:lstStyle/>
          <a:p>
            <a:fld id="{EB386DC5-AC2F-4C5C-AB60-F72F792D92A4}"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86DC5-AC2F-4C5C-AB60-F72F792D92A4}" type="slidenum">
              <a:rPr lang="en-US" smtClean="0"/>
              <a:pPr/>
              <a:t>39</a:t>
            </a:fld>
            <a:endParaRPr lang="en-US"/>
          </a:p>
        </p:txBody>
      </p:sp>
    </p:spTree>
    <p:extLst>
      <p:ext uri="{BB962C8B-B14F-4D97-AF65-F5344CB8AC3E}">
        <p14:creationId xmlns="" xmlns:p14="http://schemas.microsoft.com/office/powerpoint/2010/main" val="3977083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Just for fun, we’re going to do an exercise.  I am going to pass out a paper showing different</a:t>
            </a:r>
            <a:r>
              <a:rPr lang="en-US" baseline="0" dirty="0" smtClean="0"/>
              <a:t> social media icons.  You are to try to identity the name of the social media that corresponds to the icons in 5 minutes.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Facilitator:  Pass out the Social Media Icons quiz and allow sufficient time for participants to complete.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B386DC5-AC2F-4C5C-AB60-F72F792D92A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  Pass out the</a:t>
            </a:r>
            <a:r>
              <a:rPr lang="en-US" baseline="0" dirty="0" smtClean="0"/>
              <a:t> Social Media Icons Answers sheet.</a:t>
            </a:r>
          </a:p>
          <a:p>
            <a:endParaRPr lang="en-US" dirty="0" smtClean="0"/>
          </a:p>
          <a:p>
            <a:r>
              <a:rPr lang="en-US" dirty="0" smtClean="0"/>
              <a:t>There are hundreds of active social networking</a:t>
            </a:r>
            <a:r>
              <a:rPr lang="en-US" baseline="0" dirty="0" smtClean="0"/>
              <a:t> sites.  The answer sheet for our icon exercise gives an idea as to what just a very few of them are.  Each one has its own purpose and personality.    </a:t>
            </a:r>
            <a:endParaRPr lang="en-US" dirty="0"/>
          </a:p>
        </p:txBody>
      </p:sp>
      <p:sp>
        <p:nvSpPr>
          <p:cNvPr id="4" name="Slide Number Placeholder 3"/>
          <p:cNvSpPr>
            <a:spLocks noGrp="1"/>
          </p:cNvSpPr>
          <p:nvPr>
            <p:ph type="sldNum" sz="quarter" idx="10"/>
          </p:nvPr>
        </p:nvSpPr>
        <p:spPr/>
        <p:txBody>
          <a:bodyPr/>
          <a:lstStyle/>
          <a:p>
            <a:fld id="{EB386DC5-AC2F-4C5C-AB60-F72F792D92A4}" type="slidenum">
              <a:rPr lang="en-US" smtClean="0"/>
              <a:pPr/>
              <a:t>5</a:t>
            </a:fld>
            <a:endParaRPr lang="en-US"/>
          </a:p>
        </p:txBody>
      </p:sp>
    </p:spTree>
    <p:extLst>
      <p:ext uri="{BB962C8B-B14F-4D97-AF65-F5344CB8AC3E}">
        <p14:creationId xmlns="" xmlns:p14="http://schemas.microsoft.com/office/powerpoint/2010/main" val="4157321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way t</a:t>
            </a:r>
            <a:r>
              <a:rPr lang="en-US" baseline="0" dirty="0" smtClean="0"/>
              <a:t>o explain social media is with cats!! </a:t>
            </a:r>
            <a:r>
              <a:rPr lang="en-US" baseline="0" dirty="0" err="1" smtClean="0"/>
              <a:t>Facebook</a:t>
            </a:r>
            <a:r>
              <a:rPr lang="en-US" baseline="0" dirty="0" smtClean="0"/>
              <a:t>-share information with friends, Twitter-brief statements telling what you’re doing, YouTube-video sharing website, LinkedIn-professional information sharing, </a:t>
            </a:r>
            <a:r>
              <a:rPr lang="en-US" baseline="0" dirty="0" err="1" smtClean="0"/>
              <a:t>Instagram</a:t>
            </a:r>
            <a:r>
              <a:rPr lang="en-US" baseline="0" dirty="0" smtClean="0"/>
              <a:t>-photo sharing website, </a:t>
            </a:r>
            <a:r>
              <a:rPr lang="en-US" baseline="0" dirty="0" err="1" smtClean="0"/>
              <a:t>Pinterest</a:t>
            </a:r>
            <a:r>
              <a:rPr lang="en-US" baseline="0" dirty="0" smtClean="0"/>
              <a:t>-”how to” information, Yelp-reviews and ratings, Google+- members only, </a:t>
            </a:r>
            <a:r>
              <a:rPr lang="en-US" baseline="0" dirty="0" err="1" smtClean="0"/>
              <a:t>spotify</a:t>
            </a:r>
            <a:r>
              <a:rPr lang="en-US" baseline="0" dirty="0" smtClean="0"/>
              <a:t>-music videos , and foursquare-where to go to find things. </a:t>
            </a:r>
            <a:endParaRPr lang="en-US" dirty="0"/>
          </a:p>
        </p:txBody>
      </p:sp>
      <p:sp>
        <p:nvSpPr>
          <p:cNvPr id="4" name="Slide Number Placeholder 3"/>
          <p:cNvSpPr>
            <a:spLocks noGrp="1"/>
          </p:cNvSpPr>
          <p:nvPr>
            <p:ph type="sldNum" sz="quarter" idx="10"/>
          </p:nvPr>
        </p:nvSpPr>
        <p:spPr/>
        <p:txBody>
          <a:bodyPr/>
          <a:lstStyle/>
          <a:p>
            <a:fld id="{EB386DC5-AC2F-4C5C-AB60-F72F792D92A4}" type="slidenum">
              <a:rPr lang="en-US" smtClean="0"/>
              <a:pPr/>
              <a:t>6</a:t>
            </a:fld>
            <a:endParaRPr lang="en-US"/>
          </a:p>
        </p:txBody>
      </p:sp>
    </p:spTree>
    <p:extLst>
      <p:ext uri="{BB962C8B-B14F-4D97-AF65-F5344CB8AC3E}">
        <p14:creationId xmlns="" xmlns:p14="http://schemas.microsoft.com/office/powerpoint/2010/main" val="2394739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Job search strategies began to change in the mid 1990’s.  Employers have turned to technology to help them manage their</a:t>
            </a:r>
            <a:r>
              <a:rPr lang="en-US" baseline="0" dirty="0" smtClean="0"/>
              <a:t> recruitment efforts.  The appearance of search engines and social media have made job hunting more challenging for many people.  </a:t>
            </a:r>
          </a:p>
          <a:p>
            <a:r>
              <a:rPr lang="en-US" baseline="0" dirty="0" smtClean="0"/>
              <a:t>Social proof - Employers compare resumes and applications with what is shown on an applicant’s  social media profile.  Are the jobs, education, skills etc the same?  </a:t>
            </a:r>
          </a:p>
          <a:p>
            <a:r>
              <a:rPr lang="en-US" baseline="0" dirty="0" smtClean="0"/>
              <a:t>Background check - A recent study showed that 80% of employers also use social media to discover more about an applicant’s personality, background, interests, etc.  </a:t>
            </a:r>
          </a:p>
          <a:p>
            <a:r>
              <a:rPr lang="en-US" baseline="0" dirty="0" smtClean="0"/>
              <a:t>Tracking - The use of Applicant Tracking Systems (ATS) makes the use of keywords even more important on our on-line resumes.   </a:t>
            </a:r>
            <a:endParaRPr lang="en-US" dirty="0"/>
          </a:p>
        </p:txBody>
      </p:sp>
      <p:sp>
        <p:nvSpPr>
          <p:cNvPr id="4" name="Slide Number Placeholder 3"/>
          <p:cNvSpPr>
            <a:spLocks noGrp="1"/>
          </p:cNvSpPr>
          <p:nvPr>
            <p:ph type="sldNum" sz="quarter" idx="10"/>
          </p:nvPr>
        </p:nvSpPr>
        <p:spPr/>
        <p:txBody>
          <a:bodyPr/>
          <a:lstStyle/>
          <a:p>
            <a:fld id="{EB386DC5-AC2F-4C5C-AB60-F72F792D92A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benefits of using social media for job seekers are almost too many to mention !</a:t>
            </a:r>
            <a:endParaRPr lang="en-US" dirty="0"/>
          </a:p>
        </p:txBody>
      </p:sp>
      <p:sp>
        <p:nvSpPr>
          <p:cNvPr id="4" name="Slide Number Placeholder 3"/>
          <p:cNvSpPr>
            <a:spLocks noGrp="1"/>
          </p:cNvSpPr>
          <p:nvPr>
            <p:ph type="sldNum" sz="quarter" idx="10"/>
          </p:nvPr>
        </p:nvSpPr>
        <p:spPr/>
        <p:txBody>
          <a:bodyPr/>
          <a:lstStyle/>
          <a:p>
            <a:fld id="{EB386DC5-AC2F-4C5C-AB60-F72F792D92A4}" type="slidenum">
              <a:rPr lang="en-US" smtClean="0"/>
              <a:pPr/>
              <a:t>8</a:t>
            </a:fld>
            <a:endParaRPr lang="en-US"/>
          </a:p>
        </p:txBody>
      </p:sp>
    </p:spTree>
    <p:extLst>
      <p:ext uri="{BB962C8B-B14F-4D97-AF65-F5344CB8AC3E}">
        <p14:creationId xmlns="" xmlns:p14="http://schemas.microsoft.com/office/powerpoint/2010/main" val="2457383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386DC5-AC2F-4C5C-AB60-F72F792D92A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E4AC83-F47E-404F-A99E-8791EA0748D7}" type="datetimeFigureOut">
              <a:rPr lang="en-US" smtClean="0"/>
              <a:pPr/>
              <a:t>8/4/2014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36BF2-29B2-42D7-83F2-FB7E4381849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E4AC83-F47E-404F-A99E-8791EA0748D7}" type="datetimeFigureOut">
              <a:rPr lang="en-US" smtClean="0"/>
              <a:pPr/>
              <a:t>8/4/2014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36BF2-29B2-42D7-83F2-FB7E438184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E4AC83-F47E-404F-A99E-8791EA0748D7}" type="datetimeFigureOut">
              <a:rPr lang="en-US" smtClean="0"/>
              <a:pPr/>
              <a:t>8/4/2014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36BF2-29B2-42D7-83F2-FB7E438184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E4AC83-F47E-404F-A99E-8791EA0748D7}" type="datetimeFigureOut">
              <a:rPr lang="en-US" smtClean="0"/>
              <a:pPr/>
              <a:t>8/4/2014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36BF2-29B2-42D7-83F2-FB7E438184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E4AC83-F47E-404F-A99E-8791EA0748D7}" type="datetimeFigureOut">
              <a:rPr lang="en-US" smtClean="0"/>
              <a:pPr/>
              <a:t>8/4/2014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36BF2-29B2-42D7-83F2-FB7E4381849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E4AC83-F47E-404F-A99E-8791EA0748D7}" type="datetimeFigureOut">
              <a:rPr lang="en-US" smtClean="0"/>
              <a:pPr/>
              <a:t>8/4/2014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36BF2-29B2-42D7-83F2-FB7E4381849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E4AC83-F47E-404F-A99E-8791EA0748D7}" type="datetimeFigureOut">
              <a:rPr lang="en-US" smtClean="0"/>
              <a:pPr/>
              <a:t>8/4/2014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436BF2-29B2-42D7-83F2-FB7E4381849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E4AC83-F47E-404F-A99E-8791EA0748D7}" type="datetimeFigureOut">
              <a:rPr lang="en-US" smtClean="0"/>
              <a:pPr/>
              <a:t>8/4/2014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436BF2-29B2-42D7-83F2-FB7E438184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4AC83-F47E-404F-A99E-8791EA0748D7}" type="datetimeFigureOut">
              <a:rPr lang="en-US" smtClean="0"/>
              <a:pPr/>
              <a:t>8/4/2014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436BF2-29B2-42D7-83F2-FB7E438184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E4AC83-F47E-404F-A99E-8791EA0748D7}" type="datetimeFigureOut">
              <a:rPr lang="en-US" smtClean="0"/>
              <a:pPr/>
              <a:t>8/4/2014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36BF2-29B2-42D7-83F2-FB7E4381849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E4AC83-F47E-404F-A99E-8791EA0748D7}" type="datetimeFigureOut">
              <a:rPr lang="en-US" smtClean="0"/>
              <a:pPr/>
              <a:t>8/4/2014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36BF2-29B2-42D7-83F2-FB7E4381849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E4AC83-F47E-404F-A99E-8791EA0748D7}" type="datetimeFigureOut">
              <a:rPr lang="en-US" smtClean="0"/>
              <a:pPr/>
              <a:t>8/4/2014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36BF2-29B2-42D7-83F2-FB7E438184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alert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iconarchive.com/show/simple-icons-by-danleech/facebook-icon.html" TargetMode="External"/><Relationship Id="rId7" Type="http://schemas.openxmlformats.org/officeDocument/2006/relationships/hyperlink" Target="https://www.google.com/url?q=https://www.iconfinder.com/icons/60828/blue_box_google_social_icon&amp;sa=U&amp;ei=kMdWU6f6KciXyATolYHwCQ&amp;ved=0CEIQ9QEwCg&amp;sig2=9MX-vxd214DctOYhe7_Vzg&amp;usg=AFQjCNEWpjTZXR9Zy0FgKbKAlSm1N8LcAQ"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hyperlink" Target="https://www.google.com/url?q=http://www.csotherapy.com/about.html&amp;sa=U&amp;ei=u8ZWU8aROM6KyASz7oHQCA&amp;ved=0CC4Q9QEwAA&amp;sig2=lv0w5Ll30HtoT3v9_VEgmA&amp;usg=AFQjCNG4Cr_dFHqOvmrwlOBlqOKPx_DGzw" TargetMode="External"/><Relationship Id="rId4" Type="http://schemas.openxmlformats.org/officeDocument/2006/relationships/image" Target="../media/image7.png"/><Relationship Id="rId9"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audio" Target="../media/media1.WAV"/><Relationship Id="rId6" Type="http://schemas.openxmlformats.org/officeDocument/2006/relationships/image" Target="../media/image27.png"/><Relationship Id="rId5" Type="http://schemas.microsoft.com/office/2007/relationships/media" Target="../media/media1.WAV"/><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4.jpeg"/><Relationship Id="rId3" Type="http://schemas.openxmlformats.org/officeDocument/2006/relationships/hyperlink" Target="http://www.meetup.com/" TargetMode="External"/><Relationship Id="rId7" Type="http://schemas.openxmlformats.org/officeDocument/2006/relationships/hyperlink" Target="http://www.glassdoor.com/" TargetMode="External"/><Relationship Id="rId12"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hyperlink" Target="http://www.pinterest.com/" TargetMode="External"/><Relationship Id="rId5" Type="http://schemas.openxmlformats.org/officeDocument/2006/relationships/hyperlink" Target="http://www.tweetmyjobs.com/" TargetMode="External"/><Relationship Id="rId10" Type="http://schemas.openxmlformats.org/officeDocument/2006/relationships/image" Target="../media/image32.png"/><Relationship Id="rId4" Type="http://schemas.openxmlformats.org/officeDocument/2006/relationships/image" Target="../media/image29.jpeg"/><Relationship Id="rId9" Type="http://schemas.openxmlformats.org/officeDocument/2006/relationships/hyperlink" Target="http://www.indeed.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jpeg"/><Relationship Id="rId1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hyperlink" Target="http://www.monster.com/" TargetMode="External"/><Relationship Id="rId3" Type="http://schemas.openxmlformats.org/officeDocument/2006/relationships/hyperlink" Target="http://www.twitter.com/" TargetMode="External"/><Relationship Id="rId7" Type="http://schemas.openxmlformats.org/officeDocument/2006/relationships/hyperlink" Target="http://www.indianacareer/" TargetMode="External"/><Relationship Id="rId12" Type="http://schemas.openxmlformats.org/officeDocument/2006/relationships/hyperlink" Target="http://www.indeed.com/" TargetMode="External"/><Relationship Id="rId2" Type="http://schemas.openxmlformats.org/officeDocument/2006/relationships/hyperlink" Target="http://www.facebook.com/" TargetMode="External"/><Relationship Id="rId1" Type="http://schemas.openxmlformats.org/officeDocument/2006/relationships/slideLayout" Target="../slideLayouts/slideLayout4.xml"/><Relationship Id="rId6" Type="http://schemas.openxmlformats.org/officeDocument/2006/relationships/hyperlink" Target="http://www.glassdoor.com/" TargetMode="External"/><Relationship Id="rId11" Type="http://schemas.openxmlformats.org/officeDocument/2006/relationships/hyperlink" Target="http://www.meetup.com/" TargetMode="External"/><Relationship Id="rId5" Type="http://schemas.openxmlformats.org/officeDocument/2006/relationships/hyperlink" Target="http://www.plus.google.com/" TargetMode="External"/><Relationship Id="rId10" Type="http://schemas.openxmlformats.org/officeDocument/2006/relationships/hyperlink" Target="http://www.tweetmyjob.com/" TargetMode="External"/><Relationship Id="rId4" Type="http://schemas.openxmlformats.org/officeDocument/2006/relationships/hyperlink" Target="http://www.pinterest.com/" TargetMode="External"/><Relationship Id="rId9" Type="http://schemas.openxmlformats.org/officeDocument/2006/relationships/hyperlink" Target="http://www.linkedin.co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blog.digitalinsights.in/wp-content/uploads/2013/09/social-media-2013.jp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www.quintcareers.com/" TargetMode="External"/><Relationship Id="rId5" Type="http://schemas.openxmlformats.org/officeDocument/2006/relationships/hyperlink" Target="http://www.socialmediatoday.com/" TargetMode="External"/><Relationship Id="rId4" Type="http://schemas.openxmlformats.org/officeDocument/2006/relationships/hyperlink" Target="http://www.careerealism.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304800"/>
            <a:ext cx="7772400" cy="1447800"/>
          </a:xfrm>
        </p:spPr>
        <p:txBody>
          <a:bodyPr>
            <a:normAutofit fontScale="90000"/>
          </a:bodyPr>
          <a:lstStyle/>
          <a:p>
            <a:pPr algn="l"/>
            <a:r>
              <a:rPr lang="en-US" sz="5300" dirty="0" smtClean="0">
                <a:latin typeface="Bodoni MT Black" panose="02070A03080606020203" pitchFamily="18" charset="0"/>
              </a:rPr>
              <a:t>Introduction to Social Media    </a:t>
            </a:r>
            <a:r>
              <a:rPr lang="en-US" dirty="0" smtClean="0">
                <a:latin typeface="Snap ITC" panose="04040A07060A02020202" pitchFamily="82" charset="0"/>
              </a:rPr>
              <a:t/>
            </a:r>
            <a:br>
              <a:rPr lang="en-US" dirty="0" smtClean="0">
                <a:latin typeface="Snap ITC" panose="04040A07060A02020202" pitchFamily="82" charset="0"/>
              </a:rPr>
            </a:br>
            <a:endParaRPr lang="en-US" dirty="0">
              <a:latin typeface="Snap ITC" panose="04040A07060A02020202" pitchFamily="82" charset="0"/>
            </a:endParaRPr>
          </a:p>
        </p:txBody>
      </p:sp>
      <p:pic>
        <p:nvPicPr>
          <p:cNvPr id="1028" name="Picture 4" descr="https://www.comm.lsa.umich.edu/blog/wp-content/uploads/2012/08/social_media_galore.rev2_.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981200"/>
            <a:ext cx="4483096" cy="321177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239000" cy="868362"/>
          </a:xfrm>
        </p:spPr>
        <p:txBody>
          <a:bodyPr>
            <a:normAutofit/>
          </a:bodyPr>
          <a:lstStyle/>
          <a:p>
            <a:r>
              <a:rPr lang="en-US" dirty="0" smtClean="0">
                <a:solidFill>
                  <a:srgbClr val="0070C0"/>
                </a:solidFill>
                <a:latin typeface="Cooper Black" pitchFamily="18" charset="0"/>
              </a:rPr>
              <a:t>But what’s the catch?</a:t>
            </a:r>
            <a:endParaRPr lang="en-US" dirty="0">
              <a:solidFill>
                <a:srgbClr val="0070C0"/>
              </a:solidFill>
              <a:latin typeface="Cooper Black" pitchFamily="18" charset="0"/>
            </a:endParaRPr>
          </a:p>
        </p:txBody>
      </p:sp>
      <p:sp>
        <p:nvSpPr>
          <p:cNvPr id="3" name="Content Placeholder 2"/>
          <p:cNvSpPr>
            <a:spLocks noGrp="1"/>
          </p:cNvSpPr>
          <p:nvPr>
            <p:ph idx="1"/>
          </p:nvPr>
        </p:nvSpPr>
        <p:spPr>
          <a:xfrm>
            <a:off x="457200" y="1066801"/>
            <a:ext cx="8229600" cy="5257799"/>
          </a:xfrm>
        </p:spPr>
        <p:txBody>
          <a:bodyPr>
            <a:normAutofit fontScale="92500" lnSpcReduction="20000"/>
          </a:bodyPr>
          <a:lstStyle/>
          <a:p>
            <a:pPr>
              <a:buFont typeface="Wingdings" pitchFamily="2" charset="2"/>
              <a:buChar char="Ø"/>
            </a:pPr>
            <a:r>
              <a:rPr lang="en-US" dirty="0" smtClean="0"/>
              <a:t> Digital Divide</a:t>
            </a:r>
          </a:p>
          <a:p>
            <a:pPr>
              <a:buFont typeface="Wingdings" pitchFamily="2" charset="2"/>
              <a:buChar char="Ø"/>
            </a:pPr>
            <a:endParaRPr lang="en-US" dirty="0" smtClean="0"/>
          </a:p>
          <a:p>
            <a:pPr>
              <a:buFont typeface="Wingdings" pitchFamily="2" charset="2"/>
              <a:buChar char="Ø"/>
            </a:pPr>
            <a:r>
              <a:rPr lang="en-US" dirty="0" smtClean="0"/>
              <a:t> Learning curve (generational differences)</a:t>
            </a:r>
          </a:p>
          <a:p>
            <a:pPr>
              <a:buFont typeface="Wingdings" pitchFamily="2" charset="2"/>
              <a:buChar char="Ø"/>
            </a:pPr>
            <a:endParaRPr lang="en-US" dirty="0" smtClean="0"/>
          </a:p>
          <a:p>
            <a:pPr>
              <a:buFont typeface="Wingdings" pitchFamily="2" charset="2"/>
              <a:buChar char="Ø"/>
            </a:pPr>
            <a:r>
              <a:rPr lang="en-US" dirty="0" smtClean="0"/>
              <a:t> Upkeep - maintaining profile</a:t>
            </a:r>
          </a:p>
          <a:p>
            <a:pPr>
              <a:buFont typeface="Wingdings" pitchFamily="2" charset="2"/>
              <a:buChar char="Ø"/>
            </a:pPr>
            <a:endParaRPr lang="en-US" dirty="0" smtClean="0"/>
          </a:p>
          <a:p>
            <a:pPr>
              <a:buFont typeface="Wingdings" pitchFamily="2" charset="2"/>
              <a:buChar char="Ø"/>
            </a:pPr>
            <a:r>
              <a:rPr lang="en-US" dirty="0" smtClean="0"/>
              <a:t> You don’</a:t>
            </a:r>
            <a:r>
              <a:rPr lang="en-US" altLang="ja-JP" dirty="0" smtClean="0"/>
              <a:t>t know who is viewing your profile</a:t>
            </a:r>
          </a:p>
          <a:p>
            <a:pPr>
              <a:buFont typeface="Wingdings" pitchFamily="2" charset="2"/>
              <a:buChar char="Ø"/>
            </a:pPr>
            <a:endParaRPr lang="en-US" altLang="ja-JP" dirty="0" smtClean="0"/>
          </a:p>
          <a:p>
            <a:pPr>
              <a:buFont typeface="Wingdings" pitchFamily="2" charset="2"/>
              <a:buChar char="Ø"/>
            </a:pPr>
            <a:r>
              <a:rPr lang="en-US" dirty="0" smtClean="0"/>
              <a:t> Privacy issues</a:t>
            </a:r>
          </a:p>
          <a:p>
            <a:pPr lvl="1">
              <a:buNone/>
            </a:pPr>
            <a:r>
              <a:rPr lang="en-US" sz="2400" dirty="0" smtClean="0"/>
              <a:t>What can people see?</a:t>
            </a:r>
          </a:p>
          <a:p>
            <a:pPr lvl="1">
              <a:buNone/>
            </a:pPr>
            <a:r>
              <a:rPr lang="en-US" sz="2400" dirty="0" smtClean="0"/>
              <a:t>How can I protect myself online?</a:t>
            </a:r>
          </a:p>
          <a:p>
            <a:pPr>
              <a:buFont typeface="Wingdings" pitchFamily="2" charset="2"/>
              <a:buChar char="Ø"/>
            </a:pPr>
            <a:endParaRPr lang="en-US" altLang="ja-JP" dirty="0" smtClean="0"/>
          </a:p>
          <a:p>
            <a:pPr marL="0" indent="0">
              <a:buNone/>
            </a:pPr>
            <a:endParaRPr lang="en-US" dirty="0"/>
          </a:p>
        </p:txBody>
      </p:sp>
      <p:pic>
        <p:nvPicPr>
          <p:cNvPr id="5122" name="Picture 2" descr="http://upload.wikimedia.org/wikipedia/commons/b/b1/Not_facebook_not_like_thumbs_down.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1200" y="4572000"/>
            <a:ext cx="2272916" cy="194675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0-#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2" presetClass="entr" presetSubtype="4" fill="hold" nodeType="after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 calcmode="lin" valueType="num">
                                      <p:cBhvr additive="base">
                                        <p:cTn id="4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44" fill="hold">
                            <p:stCondLst>
                              <p:cond delay="1000"/>
                            </p:stCondLst>
                            <p:childTnLst>
                              <p:par>
                                <p:cTn id="45" presetID="2" presetClass="entr" presetSubtype="4" fill="hold"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990600"/>
          </a:xfrm>
        </p:spPr>
        <p:txBody>
          <a:bodyPr>
            <a:normAutofit/>
          </a:bodyPr>
          <a:lstStyle/>
          <a:p>
            <a:r>
              <a:rPr lang="en-US" b="1" dirty="0" smtClean="0">
                <a:solidFill>
                  <a:srgbClr val="0070C0"/>
                </a:solidFill>
              </a:rPr>
              <a:t>You have a reputation to protect!</a:t>
            </a:r>
            <a:endParaRPr lang="en-US" b="1" dirty="0">
              <a:solidFill>
                <a:srgbClr val="0070C0"/>
              </a:solidFill>
            </a:endParaRPr>
          </a:p>
        </p:txBody>
      </p:sp>
      <p:sp>
        <p:nvSpPr>
          <p:cNvPr id="3" name="Content Placeholder 2"/>
          <p:cNvSpPr>
            <a:spLocks noGrp="1"/>
          </p:cNvSpPr>
          <p:nvPr>
            <p:ph idx="1"/>
          </p:nvPr>
        </p:nvSpPr>
        <p:spPr>
          <a:xfrm>
            <a:off x="457200" y="1143000"/>
            <a:ext cx="8382000" cy="5410200"/>
          </a:xfrm>
        </p:spPr>
        <p:txBody>
          <a:bodyPr/>
          <a:lstStyle/>
          <a:p>
            <a:pPr marL="514350" indent="-514350">
              <a:buFont typeface="+mj-lt"/>
              <a:buAutoNum type="arabicPeriod"/>
            </a:pPr>
            <a:r>
              <a:rPr lang="en-US" dirty="0" smtClean="0"/>
              <a:t>Google yourself</a:t>
            </a:r>
          </a:p>
          <a:p>
            <a:pPr marL="971550" lvl="1" indent="-514350"/>
            <a:r>
              <a:rPr lang="en-US" sz="2400" dirty="0" smtClean="0"/>
              <a:t>Set up </a:t>
            </a:r>
            <a:r>
              <a:rPr lang="en-US" sz="2400" dirty="0" smtClean="0">
                <a:hlinkClick r:id="rId3"/>
              </a:rPr>
              <a:t>Google alerts</a:t>
            </a:r>
            <a:endParaRPr lang="en-US" sz="2400" dirty="0" smtClean="0"/>
          </a:p>
          <a:p>
            <a:pPr marL="971550" lvl="1" indent="-514350"/>
            <a:endParaRPr lang="en-US" dirty="0"/>
          </a:p>
          <a:p>
            <a:pPr marL="514350" indent="-514350">
              <a:buFont typeface="+mj-lt"/>
              <a:buAutoNum type="arabicPeriod"/>
            </a:pPr>
            <a:r>
              <a:rPr lang="en-US" dirty="0" smtClean="0"/>
              <a:t>Check privacy settings</a:t>
            </a:r>
          </a:p>
          <a:p>
            <a:pPr marL="971550" lvl="1" indent="-514350"/>
            <a:r>
              <a:rPr lang="en-US" sz="2400" dirty="0" smtClean="0"/>
              <a:t>Ask someone for help</a:t>
            </a:r>
            <a:endParaRPr lang="en-US" sz="2400" dirty="0"/>
          </a:p>
          <a:p>
            <a:pPr marL="971550" lvl="1" indent="-514350"/>
            <a:r>
              <a:rPr lang="en-US" sz="2400" dirty="0" smtClean="0"/>
              <a:t>Each site has them</a:t>
            </a:r>
          </a:p>
          <a:p>
            <a:pPr marL="971550" lvl="1" indent="-514350"/>
            <a:r>
              <a:rPr lang="en-US" sz="2400" dirty="0" smtClean="0"/>
              <a:t>No unprofessional information</a:t>
            </a:r>
          </a:p>
          <a:p>
            <a:pPr marL="971550" lvl="1" indent="-514350"/>
            <a:endParaRPr lang="en-US" dirty="0" smtClean="0"/>
          </a:p>
          <a:p>
            <a:pPr marL="514350" indent="-514350">
              <a:buFont typeface="+mj-lt"/>
              <a:buAutoNum type="arabicPeriod"/>
            </a:pPr>
            <a:r>
              <a:rPr lang="en-US" dirty="0" smtClean="0"/>
              <a:t>Have separate accounts</a:t>
            </a:r>
          </a:p>
          <a:p>
            <a:pPr marL="971550" lvl="1" indent="-514350"/>
            <a:r>
              <a:rPr lang="en-US" sz="2400" dirty="0" smtClean="0"/>
              <a:t>One personal; one professional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additive="base">
                                        <p:cTn id="2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4"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792288" y="5321619"/>
            <a:ext cx="5486400" cy="621981"/>
          </a:xfrm>
        </p:spPr>
        <p:txBody>
          <a:bodyPr>
            <a:noAutofit/>
          </a:bodyPr>
          <a:lstStyle/>
          <a:p>
            <a:pPr algn="ctr"/>
            <a:r>
              <a:rPr lang="en-US" sz="6600" dirty="0" smtClean="0">
                <a:latin typeface="Lucida Sans Unicode" pitchFamily="34" charset="0"/>
                <a:cs typeface="Lucida Sans Unicode" pitchFamily="34" charset="0"/>
              </a:rPr>
              <a:t>The Big Four </a:t>
            </a:r>
            <a:endParaRPr lang="en-US" sz="6600" dirty="0">
              <a:latin typeface="Lucida Sans Unicode" pitchFamily="34" charset="0"/>
              <a:cs typeface="Lucida Sans Unicode" pitchFamily="34" charset="0"/>
            </a:endParaRPr>
          </a:p>
        </p:txBody>
      </p:sp>
      <p:sp>
        <p:nvSpPr>
          <p:cNvPr id="14" name="Text Placeholder 13"/>
          <p:cNvSpPr>
            <a:spLocks noGrp="1"/>
          </p:cNvSpPr>
          <p:nvPr>
            <p:ph type="body" sz="half" idx="2"/>
          </p:nvPr>
        </p:nvSpPr>
        <p:spPr>
          <a:xfrm>
            <a:off x="1752600" y="6858000"/>
            <a:ext cx="5526088" cy="228599"/>
          </a:xfrm>
        </p:spPr>
        <p:txBody>
          <a:bodyPr>
            <a:normAutofit fontScale="77500" lnSpcReduction="20000"/>
          </a:bodyPr>
          <a:lstStyle/>
          <a:p>
            <a:endParaRPr lang="en-US" dirty="0"/>
          </a:p>
        </p:txBody>
      </p:sp>
      <p:pic>
        <p:nvPicPr>
          <p:cNvPr id="3074" name="Picture 2" descr="facebook icon">
            <a:hlinkClick r:id="rId3"/>
          </p:cNvPr>
          <p:cNvPicPr>
            <a:picLocks noChangeAspect="1" noChangeArrowheads="1"/>
          </p:cNvPicPr>
          <p:nvPr/>
        </p:nvPicPr>
        <p:blipFill>
          <a:blip r:embed="rId4" cstate="print"/>
          <a:srcRect/>
          <a:stretch>
            <a:fillRect/>
          </a:stretch>
        </p:blipFill>
        <p:spPr bwMode="auto">
          <a:xfrm>
            <a:off x="304800" y="1828800"/>
            <a:ext cx="1828800" cy="1600200"/>
          </a:xfrm>
          <a:prstGeom prst="rect">
            <a:avLst/>
          </a:prstGeom>
          <a:noFill/>
        </p:spPr>
      </p:pic>
      <p:pic>
        <p:nvPicPr>
          <p:cNvPr id="3084" name="Picture 12" descr="https://encrypted-tbn1.gstatic.com/images?q=tbn:ANd9GcRVxDKn2XZp393ZDeAA-U0rtE0kQt7mAtOk5ju1_FMCJj7fVsba80o9fcI4Wg">
            <a:hlinkClick r:id="rId5"/>
          </p:cNvPr>
          <p:cNvPicPr>
            <a:picLocks noChangeAspect="1" noChangeArrowheads="1"/>
          </p:cNvPicPr>
          <p:nvPr/>
        </p:nvPicPr>
        <p:blipFill>
          <a:blip r:embed="rId6" cstate="print"/>
          <a:srcRect/>
          <a:stretch>
            <a:fillRect/>
          </a:stretch>
        </p:blipFill>
        <p:spPr bwMode="auto">
          <a:xfrm>
            <a:off x="4038600" y="2667000"/>
            <a:ext cx="1752600" cy="1676400"/>
          </a:xfrm>
          <a:prstGeom prst="rect">
            <a:avLst/>
          </a:prstGeom>
          <a:noFill/>
        </p:spPr>
      </p:pic>
      <p:pic>
        <p:nvPicPr>
          <p:cNvPr id="3086" name="Picture 14" descr="https://encrypted-tbn0.gstatic.com/images?q=tbn:ANd9GcSci6LvG7Xg_gwdYkr0geLvYCl48EHDkrs8mYrhSaC040vyYbMXdCl2do4O">
            <a:hlinkClick r:id="rId7"/>
          </p:cNvPr>
          <p:cNvPicPr>
            <a:picLocks noChangeAspect="1" noChangeArrowheads="1"/>
          </p:cNvPicPr>
          <p:nvPr/>
        </p:nvPicPr>
        <p:blipFill>
          <a:blip r:embed="rId8" cstate="print"/>
          <a:srcRect/>
          <a:stretch>
            <a:fillRect/>
          </a:stretch>
        </p:blipFill>
        <p:spPr bwMode="auto">
          <a:xfrm>
            <a:off x="2895600" y="304800"/>
            <a:ext cx="1752600" cy="1704975"/>
          </a:xfrm>
          <a:prstGeom prst="rect">
            <a:avLst/>
          </a:prstGeom>
          <a:noFill/>
        </p:spPr>
      </p:pic>
      <p:pic>
        <p:nvPicPr>
          <p:cNvPr id="9" name="Picture Placeholder 8" descr="images.jpg"/>
          <p:cNvPicPr>
            <a:picLocks noGrp="1" noChangeAspect="1"/>
          </p:cNvPicPr>
          <p:nvPr>
            <p:ph type="pic" idx="1"/>
          </p:nvPr>
        </p:nvPicPr>
        <p:blipFill>
          <a:blip r:embed="rId9" cstate="print"/>
          <a:srcRect l="13265" r="13265"/>
          <a:stretch>
            <a:fillRect/>
          </a:stretch>
        </p:blipFill>
        <p:spPr>
          <a:xfrm>
            <a:off x="6705600" y="990600"/>
            <a:ext cx="1676400" cy="17526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Facebook</a:t>
            </a:r>
            <a:r>
              <a:rPr lang="en-US" dirty="0" smtClean="0"/>
              <a:t>  </a:t>
            </a:r>
            <a:endParaRPr lang="en-US" dirty="0"/>
          </a:p>
        </p:txBody>
      </p:sp>
      <p:pic>
        <p:nvPicPr>
          <p:cNvPr id="8" name="Content Placeholder 7" descr="facebook homepage.jpg"/>
          <p:cNvPicPr>
            <a:picLocks noGrp="1" noChangeAspect="1"/>
          </p:cNvPicPr>
          <p:nvPr>
            <p:ph idx="1"/>
          </p:nvPr>
        </p:nvPicPr>
        <p:blipFill>
          <a:blip r:embed="rId3" cstate="print"/>
          <a:stretch>
            <a:fillRect/>
          </a:stretch>
        </p:blipFill>
        <p:spPr>
          <a:xfrm>
            <a:off x="1600200" y="1524000"/>
            <a:ext cx="5638799" cy="51054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066800"/>
          </a:xfrm>
        </p:spPr>
        <p:txBody>
          <a:bodyPr>
            <a:normAutofit fontScale="90000"/>
          </a:bodyPr>
          <a:lstStyle/>
          <a:p>
            <a:r>
              <a:rPr lang="en-US" dirty="0" smtClean="0">
                <a:solidFill>
                  <a:srgbClr val="3820EC"/>
                </a:solidFill>
                <a:latin typeface="Eras Bold ITC" panose="020B0907030504020204" pitchFamily="34" charset="0"/>
              </a:rPr>
              <a:t>Using </a:t>
            </a:r>
            <a:r>
              <a:rPr lang="en-US" dirty="0">
                <a:solidFill>
                  <a:srgbClr val="3820EC"/>
                </a:solidFill>
                <a:latin typeface="Eras Bold ITC" panose="020B0907030504020204" pitchFamily="34" charset="0"/>
              </a:rPr>
              <a:t>Facebook for Business Networking</a:t>
            </a:r>
          </a:p>
        </p:txBody>
      </p:sp>
      <p:sp>
        <p:nvSpPr>
          <p:cNvPr id="3" name="Content Placeholder 2"/>
          <p:cNvSpPr>
            <a:spLocks noGrp="1"/>
          </p:cNvSpPr>
          <p:nvPr>
            <p:ph idx="1"/>
          </p:nvPr>
        </p:nvSpPr>
        <p:spPr>
          <a:xfrm>
            <a:off x="381000" y="1600200"/>
            <a:ext cx="8229600" cy="4800600"/>
          </a:xfrm>
        </p:spPr>
        <p:txBody>
          <a:bodyPr>
            <a:normAutofit fontScale="92500" lnSpcReduction="10000"/>
          </a:bodyPr>
          <a:lstStyle/>
          <a:p>
            <a:r>
              <a:rPr lang="en-US" dirty="0" smtClean="0"/>
              <a:t>Keep </a:t>
            </a:r>
            <a:r>
              <a:rPr lang="en-US" dirty="0"/>
              <a:t>your Facebook profile appropriate and check privacy settings. </a:t>
            </a:r>
            <a:endParaRPr lang="en-US" dirty="0" smtClean="0"/>
          </a:p>
          <a:p>
            <a:endParaRPr lang="en-US" dirty="0"/>
          </a:p>
          <a:p>
            <a:r>
              <a:rPr lang="en-US" dirty="0" smtClean="0"/>
              <a:t>Connect </a:t>
            </a:r>
            <a:r>
              <a:rPr lang="en-US" dirty="0"/>
              <a:t>with friends and people of similar interests</a:t>
            </a:r>
            <a:r>
              <a:rPr lang="en-US" dirty="0" smtClean="0"/>
              <a:t>.</a:t>
            </a:r>
          </a:p>
          <a:p>
            <a:endParaRPr lang="en-US" dirty="0" smtClean="0"/>
          </a:p>
          <a:p>
            <a:r>
              <a:rPr lang="en-US" dirty="0" smtClean="0"/>
              <a:t>Add </a:t>
            </a:r>
            <a:r>
              <a:rPr lang="en-US" dirty="0"/>
              <a:t>a </a:t>
            </a:r>
            <a:r>
              <a:rPr lang="en-US" dirty="0" smtClean="0"/>
              <a:t>professional profile </a:t>
            </a:r>
            <a:r>
              <a:rPr lang="en-US" dirty="0"/>
              <a:t>picture</a:t>
            </a:r>
            <a:r>
              <a:rPr lang="en-US" dirty="0" smtClean="0"/>
              <a:t>.</a:t>
            </a:r>
          </a:p>
          <a:p>
            <a:endParaRPr lang="en-US" dirty="0"/>
          </a:p>
          <a:p>
            <a:r>
              <a:rPr lang="en-US" dirty="0" smtClean="0"/>
              <a:t>Add jobs, education, and activities related to career</a:t>
            </a:r>
            <a:endParaRPr lang="en-US" dirty="0"/>
          </a:p>
        </p:txBody>
      </p:sp>
    </p:spTree>
    <p:extLst>
      <p:ext uri="{BB962C8B-B14F-4D97-AF65-F5344CB8AC3E}">
        <p14:creationId xmlns="" xmlns:p14="http://schemas.microsoft.com/office/powerpoint/2010/main" val="253216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online.com/eol_images/Entire_Site/2012915/560.tina.amy.ls.10151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97682" y="3731491"/>
            <a:ext cx="3017520" cy="2236197"/>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www.waleg.com/celebrities/images/tina-fey-pregnant.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3470" y="1565211"/>
            <a:ext cx="2194560" cy="2194561"/>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www.howmuchdotheyweigh.com/wp-content/uploads/2011/05/Tina-Fey.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14632" r="11987"/>
          <a:stretch/>
        </p:blipFill>
        <p:spPr bwMode="auto">
          <a:xfrm>
            <a:off x="2971800" y="100959"/>
            <a:ext cx="2281382" cy="3995456"/>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http://www.tvovermind.com/wp-content/uploads/2012/12/tina-fey-hot-9.jpg"/>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9756" r="19318"/>
          <a:stretch/>
        </p:blipFill>
        <p:spPr bwMode="auto">
          <a:xfrm>
            <a:off x="5779655" y="304800"/>
            <a:ext cx="2853575" cy="2516204"/>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10" descr="http://www.thegloss.com/wp-content/uploads/2014/01/tina-fey-amy-poehler-feet.jpg"/>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l="12279" t="11812" r="42563"/>
          <a:stretch/>
        </p:blipFill>
        <p:spPr bwMode="auto">
          <a:xfrm>
            <a:off x="393470" y="4318498"/>
            <a:ext cx="2105890" cy="2120565"/>
          </a:xfrm>
          <a:prstGeom prst="rect">
            <a:avLst/>
          </a:prstGeom>
          <a:noFill/>
          <a:extLst>
            <a:ext uri="{909E8E84-426E-40DD-AFC4-6F175D3DCCD1}">
              <a14:hiddenFill xmlns="" xmlns:a14="http://schemas.microsoft.com/office/drawing/2010/main">
                <a:solidFill>
                  <a:srgbClr val="FFFFFF"/>
                </a:solidFill>
              </a14:hiddenFill>
            </a:ext>
          </a:extLst>
        </p:spPr>
      </p:pic>
      <p:pic>
        <p:nvPicPr>
          <p:cNvPr id="2060" name="Picture 12" descr="http://www.heartlessdoll.com/TinaFey.jpg"/>
          <p:cNvPicPr>
            <a:picLocks noChangeAspect="1" noChangeArrowheads="1"/>
          </p:cNvPicPr>
          <p:nvPr/>
        </p:nvPicPr>
        <p:blipFill rotWithShape="1">
          <a:blip r:embed="rId8" cstate="print">
            <a:extLst>
              <a:ext uri="{28A0092B-C50C-407E-A947-70E740481C1C}">
                <a14:useLocalDpi xmlns="" xmlns:a14="http://schemas.microsoft.com/office/drawing/2010/main" val="0"/>
              </a:ext>
            </a:extLst>
          </a:blip>
          <a:srcRect b="15283"/>
          <a:stretch/>
        </p:blipFill>
        <p:spPr bwMode="auto">
          <a:xfrm>
            <a:off x="3352800" y="4318498"/>
            <a:ext cx="1828800" cy="232978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288636" y="100959"/>
            <a:ext cx="24384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Which of these Tina Fey photos are appropriate for a professional profile photo?</a:t>
            </a:r>
            <a:endParaRPr lang="en-US" dirty="0"/>
          </a:p>
        </p:txBody>
      </p:sp>
    </p:spTree>
    <p:extLst>
      <p:ext uri="{BB962C8B-B14F-4D97-AF65-F5344CB8AC3E}">
        <p14:creationId xmlns="" xmlns:p14="http://schemas.microsoft.com/office/powerpoint/2010/main" val="68744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1000" fill="hold"/>
                                        <p:tgtEl>
                                          <p:spTgt spid="2052"/>
                                        </p:tgtEl>
                                        <p:attrNameLst>
                                          <p:attrName>ppt_w</p:attrName>
                                        </p:attrNameLst>
                                      </p:cBhvr>
                                      <p:tavLst>
                                        <p:tav tm="0">
                                          <p:val>
                                            <p:fltVal val="0"/>
                                          </p:val>
                                        </p:tav>
                                        <p:tav tm="100000">
                                          <p:val>
                                            <p:strVal val="#ppt_w"/>
                                          </p:val>
                                        </p:tav>
                                      </p:tavLst>
                                    </p:anim>
                                    <p:anim calcmode="lin" valueType="num">
                                      <p:cBhvr>
                                        <p:cTn id="8" dur="1000" fill="hold"/>
                                        <p:tgtEl>
                                          <p:spTgt spid="2052"/>
                                        </p:tgtEl>
                                        <p:attrNameLst>
                                          <p:attrName>ppt_h</p:attrName>
                                        </p:attrNameLst>
                                      </p:cBhvr>
                                      <p:tavLst>
                                        <p:tav tm="0">
                                          <p:val>
                                            <p:fltVal val="0"/>
                                          </p:val>
                                        </p:tav>
                                        <p:tav tm="100000">
                                          <p:val>
                                            <p:strVal val="#ppt_h"/>
                                          </p:val>
                                        </p:tav>
                                      </p:tavLst>
                                    </p:anim>
                                    <p:anim calcmode="lin" valueType="num">
                                      <p:cBhvr>
                                        <p:cTn id="9" dur="1000" fill="hold"/>
                                        <p:tgtEl>
                                          <p:spTgt spid="2052"/>
                                        </p:tgtEl>
                                        <p:attrNameLst>
                                          <p:attrName>style.rotation</p:attrName>
                                        </p:attrNameLst>
                                      </p:cBhvr>
                                      <p:tavLst>
                                        <p:tav tm="0">
                                          <p:val>
                                            <p:fltVal val="90"/>
                                          </p:val>
                                        </p:tav>
                                        <p:tav tm="100000">
                                          <p:val>
                                            <p:fltVal val="0"/>
                                          </p:val>
                                        </p:tav>
                                      </p:tavLst>
                                    </p:anim>
                                    <p:animEffect transition="in" filter="fade">
                                      <p:cBhvr>
                                        <p:cTn id="10" dur="1000"/>
                                        <p:tgtEl>
                                          <p:spTgt spid="2052"/>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058"/>
                                        </p:tgtEl>
                                        <p:attrNameLst>
                                          <p:attrName>style.visibility</p:attrName>
                                        </p:attrNameLst>
                                      </p:cBhvr>
                                      <p:to>
                                        <p:strVal val="visible"/>
                                      </p:to>
                                    </p:set>
                                    <p:anim calcmode="lin" valueType="num">
                                      <p:cBhvr>
                                        <p:cTn id="14" dur="1000" fill="hold"/>
                                        <p:tgtEl>
                                          <p:spTgt spid="2058"/>
                                        </p:tgtEl>
                                        <p:attrNameLst>
                                          <p:attrName>ppt_w</p:attrName>
                                        </p:attrNameLst>
                                      </p:cBhvr>
                                      <p:tavLst>
                                        <p:tav tm="0">
                                          <p:val>
                                            <p:fltVal val="0"/>
                                          </p:val>
                                        </p:tav>
                                        <p:tav tm="100000">
                                          <p:val>
                                            <p:strVal val="#ppt_w"/>
                                          </p:val>
                                        </p:tav>
                                      </p:tavLst>
                                    </p:anim>
                                    <p:anim calcmode="lin" valueType="num">
                                      <p:cBhvr>
                                        <p:cTn id="15" dur="1000" fill="hold"/>
                                        <p:tgtEl>
                                          <p:spTgt spid="2058"/>
                                        </p:tgtEl>
                                        <p:attrNameLst>
                                          <p:attrName>ppt_h</p:attrName>
                                        </p:attrNameLst>
                                      </p:cBhvr>
                                      <p:tavLst>
                                        <p:tav tm="0">
                                          <p:val>
                                            <p:fltVal val="0"/>
                                          </p:val>
                                        </p:tav>
                                        <p:tav tm="100000">
                                          <p:val>
                                            <p:strVal val="#ppt_h"/>
                                          </p:val>
                                        </p:tav>
                                      </p:tavLst>
                                    </p:anim>
                                    <p:anim calcmode="lin" valueType="num">
                                      <p:cBhvr>
                                        <p:cTn id="16" dur="1000" fill="hold"/>
                                        <p:tgtEl>
                                          <p:spTgt spid="2058"/>
                                        </p:tgtEl>
                                        <p:attrNameLst>
                                          <p:attrName>style.rotation</p:attrName>
                                        </p:attrNameLst>
                                      </p:cBhvr>
                                      <p:tavLst>
                                        <p:tav tm="0">
                                          <p:val>
                                            <p:fltVal val="90"/>
                                          </p:val>
                                        </p:tav>
                                        <p:tav tm="100000">
                                          <p:val>
                                            <p:fltVal val="0"/>
                                          </p:val>
                                        </p:tav>
                                      </p:tavLst>
                                    </p:anim>
                                    <p:animEffect transition="in" filter="fade">
                                      <p:cBhvr>
                                        <p:cTn id="17" dur="1000"/>
                                        <p:tgtEl>
                                          <p:spTgt spid="2058"/>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p:cTn id="21" dur="1000" fill="hold"/>
                                        <p:tgtEl>
                                          <p:spTgt spid="2054"/>
                                        </p:tgtEl>
                                        <p:attrNameLst>
                                          <p:attrName>ppt_w</p:attrName>
                                        </p:attrNameLst>
                                      </p:cBhvr>
                                      <p:tavLst>
                                        <p:tav tm="0">
                                          <p:val>
                                            <p:fltVal val="0"/>
                                          </p:val>
                                        </p:tav>
                                        <p:tav tm="100000">
                                          <p:val>
                                            <p:strVal val="#ppt_w"/>
                                          </p:val>
                                        </p:tav>
                                      </p:tavLst>
                                    </p:anim>
                                    <p:anim calcmode="lin" valueType="num">
                                      <p:cBhvr>
                                        <p:cTn id="22" dur="1000" fill="hold"/>
                                        <p:tgtEl>
                                          <p:spTgt spid="2054"/>
                                        </p:tgtEl>
                                        <p:attrNameLst>
                                          <p:attrName>ppt_h</p:attrName>
                                        </p:attrNameLst>
                                      </p:cBhvr>
                                      <p:tavLst>
                                        <p:tav tm="0">
                                          <p:val>
                                            <p:fltVal val="0"/>
                                          </p:val>
                                        </p:tav>
                                        <p:tav tm="100000">
                                          <p:val>
                                            <p:strVal val="#ppt_h"/>
                                          </p:val>
                                        </p:tav>
                                      </p:tavLst>
                                    </p:anim>
                                    <p:anim calcmode="lin" valueType="num">
                                      <p:cBhvr>
                                        <p:cTn id="23" dur="1000" fill="hold"/>
                                        <p:tgtEl>
                                          <p:spTgt spid="2054"/>
                                        </p:tgtEl>
                                        <p:attrNameLst>
                                          <p:attrName>style.rotation</p:attrName>
                                        </p:attrNameLst>
                                      </p:cBhvr>
                                      <p:tavLst>
                                        <p:tav tm="0">
                                          <p:val>
                                            <p:fltVal val="90"/>
                                          </p:val>
                                        </p:tav>
                                        <p:tav tm="100000">
                                          <p:val>
                                            <p:fltVal val="0"/>
                                          </p:val>
                                        </p:tav>
                                      </p:tavLst>
                                    </p:anim>
                                    <p:animEffect transition="in" filter="fade">
                                      <p:cBhvr>
                                        <p:cTn id="24" dur="1000"/>
                                        <p:tgtEl>
                                          <p:spTgt spid="2054"/>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2056"/>
                                        </p:tgtEl>
                                        <p:attrNameLst>
                                          <p:attrName>style.visibility</p:attrName>
                                        </p:attrNameLst>
                                      </p:cBhvr>
                                      <p:to>
                                        <p:strVal val="visible"/>
                                      </p:to>
                                    </p:set>
                                    <p:anim calcmode="lin" valueType="num">
                                      <p:cBhvr>
                                        <p:cTn id="28" dur="1000" fill="hold"/>
                                        <p:tgtEl>
                                          <p:spTgt spid="2056"/>
                                        </p:tgtEl>
                                        <p:attrNameLst>
                                          <p:attrName>ppt_w</p:attrName>
                                        </p:attrNameLst>
                                      </p:cBhvr>
                                      <p:tavLst>
                                        <p:tav tm="0">
                                          <p:val>
                                            <p:fltVal val="0"/>
                                          </p:val>
                                        </p:tav>
                                        <p:tav tm="100000">
                                          <p:val>
                                            <p:strVal val="#ppt_w"/>
                                          </p:val>
                                        </p:tav>
                                      </p:tavLst>
                                    </p:anim>
                                    <p:anim calcmode="lin" valueType="num">
                                      <p:cBhvr>
                                        <p:cTn id="29" dur="1000" fill="hold"/>
                                        <p:tgtEl>
                                          <p:spTgt spid="2056"/>
                                        </p:tgtEl>
                                        <p:attrNameLst>
                                          <p:attrName>ppt_h</p:attrName>
                                        </p:attrNameLst>
                                      </p:cBhvr>
                                      <p:tavLst>
                                        <p:tav tm="0">
                                          <p:val>
                                            <p:fltVal val="0"/>
                                          </p:val>
                                        </p:tav>
                                        <p:tav tm="100000">
                                          <p:val>
                                            <p:strVal val="#ppt_h"/>
                                          </p:val>
                                        </p:tav>
                                      </p:tavLst>
                                    </p:anim>
                                    <p:anim calcmode="lin" valueType="num">
                                      <p:cBhvr>
                                        <p:cTn id="30" dur="1000" fill="hold"/>
                                        <p:tgtEl>
                                          <p:spTgt spid="2056"/>
                                        </p:tgtEl>
                                        <p:attrNameLst>
                                          <p:attrName>style.rotation</p:attrName>
                                        </p:attrNameLst>
                                      </p:cBhvr>
                                      <p:tavLst>
                                        <p:tav tm="0">
                                          <p:val>
                                            <p:fltVal val="90"/>
                                          </p:val>
                                        </p:tav>
                                        <p:tav tm="100000">
                                          <p:val>
                                            <p:fltVal val="0"/>
                                          </p:val>
                                        </p:tav>
                                      </p:tavLst>
                                    </p:anim>
                                    <p:animEffect transition="in" filter="fade">
                                      <p:cBhvr>
                                        <p:cTn id="31" dur="1000"/>
                                        <p:tgtEl>
                                          <p:spTgt spid="2056"/>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2050"/>
                                        </p:tgtEl>
                                        <p:attrNameLst>
                                          <p:attrName>style.visibility</p:attrName>
                                        </p:attrNameLst>
                                      </p:cBhvr>
                                      <p:to>
                                        <p:strVal val="visible"/>
                                      </p:to>
                                    </p:set>
                                    <p:anim calcmode="lin" valueType="num">
                                      <p:cBhvr>
                                        <p:cTn id="35" dur="1000" fill="hold"/>
                                        <p:tgtEl>
                                          <p:spTgt spid="2050"/>
                                        </p:tgtEl>
                                        <p:attrNameLst>
                                          <p:attrName>ppt_w</p:attrName>
                                        </p:attrNameLst>
                                      </p:cBhvr>
                                      <p:tavLst>
                                        <p:tav tm="0">
                                          <p:val>
                                            <p:fltVal val="0"/>
                                          </p:val>
                                        </p:tav>
                                        <p:tav tm="100000">
                                          <p:val>
                                            <p:strVal val="#ppt_w"/>
                                          </p:val>
                                        </p:tav>
                                      </p:tavLst>
                                    </p:anim>
                                    <p:anim calcmode="lin" valueType="num">
                                      <p:cBhvr>
                                        <p:cTn id="36" dur="1000" fill="hold"/>
                                        <p:tgtEl>
                                          <p:spTgt spid="2050"/>
                                        </p:tgtEl>
                                        <p:attrNameLst>
                                          <p:attrName>ppt_h</p:attrName>
                                        </p:attrNameLst>
                                      </p:cBhvr>
                                      <p:tavLst>
                                        <p:tav tm="0">
                                          <p:val>
                                            <p:fltVal val="0"/>
                                          </p:val>
                                        </p:tav>
                                        <p:tav tm="100000">
                                          <p:val>
                                            <p:strVal val="#ppt_h"/>
                                          </p:val>
                                        </p:tav>
                                      </p:tavLst>
                                    </p:anim>
                                    <p:anim calcmode="lin" valueType="num">
                                      <p:cBhvr>
                                        <p:cTn id="37" dur="1000" fill="hold"/>
                                        <p:tgtEl>
                                          <p:spTgt spid="2050"/>
                                        </p:tgtEl>
                                        <p:attrNameLst>
                                          <p:attrName>style.rotation</p:attrName>
                                        </p:attrNameLst>
                                      </p:cBhvr>
                                      <p:tavLst>
                                        <p:tav tm="0">
                                          <p:val>
                                            <p:fltVal val="90"/>
                                          </p:val>
                                        </p:tav>
                                        <p:tav tm="100000">
                                          <p:val>
                                            <p:fltVal val="0"/>
                                          </p:val>
                                        </p:tav>
                                      </p:tavLst>
                                    </p:anim>
                                    <p:animEffect transition="in" filter="fade">
                                      <p:cBhvr>
                                        <p:cTn id="38" dur="1000"/>
                                        <p:tgtEl>
                                          <p:spTgt spid="205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2060"/>
                                        </p:tgtEl>
                                        <p:attrNameLst>
                                          <p:attrName>style.visibility</p:attrName>
                                        </p:attrNameLst>
                                      </p:cBhvr>
                                      <p:to>
                                        <p:strVal val="visible"/>
                                      </p:to>
                                    </p:set>
                                    <p:anim calcmode="lin" valueType="num">
                                      <p:cBhvr>
                                        <p:cTn id="42" dur="1000" fill="hold"/>
                                        <p:tgtEl>
                                          <p:spTgt spid="2060"/>
                                        </p:tgtEl>
                                        <p:attrNameLst>
                                          <p:attrName>ppt_w</p:attrName>
                                        </p:attrNameLst>
                                      </p:cBhvr>
                                      <p:tavLst>
                                        <p:tav tm="0">
                                          <p:val>
                                            <p:fltVal val="0"/>
                                          </p:val>
                                        </p:tav>
                                        <p:tav tm="100000">
                                          <p:val>
                                            <p:strVal val="#ppt_w"/>
                                          </p:val>
                                        </p:tav>
                                      </p:tavLst>
                                    </p:anim>
                                    <p:anim calcmode="lin" valueType="num">
                                      <p:cBhvr>
                                        <p:cTn id="43" dur="1000" fill="hold"/>
                                        <p:tgtEl>
                                          <p:spTgt spid="2060"/>
                                        </p:tgtEl>
                                        <p:attrNameLst>
                                          <p:attrName>ppt_h</p:attrName>
                                        </p:attrNameLst>
                                      </p:cBhvr>
                                      <p:tavLst>
                                        <p:tav tm="0">
                                          <p:val>
                                            <p:fltVal val="0"/>
                                          </p:val>
                                        </p:tav>
                                        <p:tav tm="100000">
                                          <p:val>
                                            <p:strVal val="#ppt_h"/>
                                          </p:val>
                                        </p:tav>
                                      </p:tavLst>
                                    </p:anim>
                                    <p:anim calcmode="lin" valueType="num">
                                      <p:cBhvr>
                                        <p:cTn id="44" dur="1000" fill="hold"/>
                                        <p:tgtEl>
                                          <p:spTgt spid="2060"/>
                                        </p:tgtEl>
                                        <p:attrNameLst>
                                          <p:attrName>style.rotation</p:attrName>
                                        </p:attrNameLst>
                                      </p:cBhvr>
                                      <p:tavLst>
                                        <p:tav tm="0">
                                          <p:val>
                                            <p:fltVal val="90"/>
                                          </p:val>
                                        </p:tav>
                                        <p:tav tm="100000">
                                          <p:val>
                                            <p:fltVal val="0"/>
                                          </p:val>
                                        </p:tav>
                                      </p:tavLst>
                                    </p:anim>
                                    <p:animEffect transition="in" filter="fade">
                                      <p:cBhvr>
                                        <p:cTn id="45" dur="10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ogle+.bmp"/>
          <p:cNvPicPr>
            <a:picLocks noChangeAspect="1"/>
          </p:cNvPicPr>
          <p:nvPr/>
        </p:nvPicPr>
        <p:blipFill>
          <a:blip r:embed="rId3" cstate="print"/>
          <a:stretch>
            <a:fillRect/>
          </a:stretch>
        </p:blipFill>
        <p:spPr>
          <a:xfrm>
            <a:off x="0" y="237304"/>
            <a:ext cx="9144000" cy="638339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6000" b="1" dirty="0" smtClean="0">
                <a:solidFill>
                  <a:srgbClr val="3820EC"/>
                </a:solidFill>
                <a:latin typeface="Garamond" panose="02020404030301010803" pitchFamily="18" charset="0"/>
              </a:rPr>
              <a:t>G</a:t>
            </a:r>
            <a:r>
              <a:rPr lang="en-US" sz="6000" b="1" dirty="0" smtClean="0">
                <a:solidFill>
                  <a:srgbClr val="FF0000"/>
                </a:solidFill>
                <a:latin typeface="Garamond" panose="02020404030301010803" pitchFamily="18" charset="0"/>
              </a:rPr>
              <a:t>o</a:t>
            </a:r>
            <a:r>
              <a:rPr lang="en-US" sz="6000" b="1" dirty="0" smtClean="0">
                <a:solidFill>
                  <a:srgbClr val="FBE06B"/>
                </a:solidFill>
                <a:latin typeface="Garamond" panose="02020404030301010803" pitchFamily="18" charset="0"/>
              </a:rPr>
              <a:t>o</a:t>
            </a:r>
            <a:r>
              <a:rPr lang="en-US" sz="6000" b="1" dirty="0" smtClean="0">
                <a:solidFill>
                  <a:srgbClr val="3820EC"/>
                </a:solidFill>
                <a:latin typeface="Garamond" panose="02020404030301010803" pitchFamily="18" charset="0"/>
              </a:rPr>
              <a:t>g</a:t>
            </a:r>
            <a:r>
              <a:rPr lang="en-US" sz="6000" b="1" dirty="0" smtClean="0">
                <a:solidFill>
                  <a:srgbClr val="00B050"/>
                </a:solidFill>
                <a:latin typeface="Garamond" panose="02020404030301010803" pitchFamily="18" charset="0"/>
              </a:rPr>
              <a:t>l</a:t>
            </a:r>
            <a:r>
              <a:rPr lang="en-US" sz="6000" b="1" dirty="0" smtClean="0">
                <a:solidFill>
                  <a:srgbClr val="FF0000"/>
                </a:solidFill>
                <a:latin typeface="Garamond" panose="02020404030301010803" pitchFamily="18" charset="0"/>
              </a:rPr>
              <a:t>e</a:t>
            </a:r>
            <a:r>
              <a:rPr lang="en-US" sz="6000" b="1" dirty="0" smtClean="0">
                <a:latin typeface="Palatino Italic" pitchFamily="18" charset="0"/>
              </a:rPr>
              <a:t>+</a:t>
            </a:r>
            <a:endParaRPr lang="en-US" sz="6000" b="1" dirty="0">
              <a:latin typeface="Palatino Italic" pitchFamily="18" charset="0"/>
            </a:endParaRPr>
          </a:p>
        </p:txBody>
      </p:sp>
      <p:sp>
        <p:nvSpPr>
          <p:cNvPr id="3" name="Content Placeholder 2"/>
          <p:cNvSpPr>
            <a:spLocks noGrp="1"/>
          </p:cNvSpPr>
          <p:nvPr>
            <p:ph idx="1"/>
          </p:nvPr>
        </p:nvSpPr>
        <p:spPr>
          <a:xfrm>
            <a:off x="304800" y="1447800"/>
            <a:ext cx="8458200" cy="5029200"/>
          </a:xfrm>
        </p:spPr>
        <p:txBody>
          <a:bodyPr/>
          <a:lstStyle/>
          <a:p>
            <a:pPr algn="ctr"/>
            <a:r>
              <a:rPr lang="en-US" dirty="0" smtClean="0"/>
              <a:t>Depends on industry and location</a:t>
            </a:r>
          </a:p>
          <a:p>
            <a:pPr algn="ctr"/>
            <a:r>
              <a:rPr lang="en-US" dirty="0" smtClean="0"/>
              <a:t>IT, media, marketing, arts, etc.</a:t>
            </a:r>
          </a:p>
          <a:p>
            <a:pPr algn="ctr"/>
            <a:r>
              <a:rPr lang="en-US" dirty="0" smtClean="0"/>
              <a:t>Big cities; other countries</a:t>
            </a:r>
          </a:p>
          <a:p>
            <a:pPr marL="0" indent="0">
              <a:buNone/>
            </a:pPr>
            <a:endParaRPr lang="en-US" dirty="0" smtClean="0"/>
          </a:p>
          <a:p>
            <a:pPr marL="0" indent="0">
              <a:buNone/>
            </a:pPr>
            <a:r>
              <a:rPr lang="en-US" dirty="0" smtClean="0"/>
              <a:t>If you decide to sign up</a:t>
            </a:r>
          </a:p>
          <a:p>
            <a:pPr lvl="1"/>
            <a:r>
              <a:rPr lang="en-US" dirty="0" smtClean="0"/>
              <a:t>Your name and tagline are public</a:t>
            </a:r>
          </a:p>
          <a:p>
            <a:pPr lvl="1"/>
            <a:r>
              <a:rPr lang="en-US" dirty="0" smtClean="0"/>
              <a:t>Everything else can be made private</a:t>
            </a:r>
          </a:p>
          <a:p>
            <a:pPr lvl="1"/>
            <a:r>
              <a:rPr lang="en-US" dirty="0" smtClean="0"/>
              <a:t>Follow same guidelines as other sites</a:t>
            </a:r>
          </a:p>
          <a:p>
            <a:pPr lvl="1"/>
            <a:r>
              <a:rPr lang="en-US" dirty="0" smtClean="0"/>
              <a:t>Join communities that share interests</a:t>
            </a:r>
          </a:p>
          <a:p>
            <a:pPr marL="0" indent="0">
              <a:buNone/>
            </a:pPr>
            <a:endParaRPr lang="en-US" dirty="0"/>
          </a:p>
        </p:txBody>
      </p:sp>
    </p:spTree>
    <p:extLst>
      <p:ext uri="{BB962C8B-B14F-4D97-AF65-F5344CB8AC3E}">
        <p14:creationId xmlns="" xmlns:p14="http://schemas.microsoft.com/office/powerpoint/2010/main" val="353717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249"/>
                                          </p:stCondLst>
                                        </p:cTn>
                                        <p:tgtEl>
                                          <p:spTgt spid="3">
                                            <p:txEl>
                                              <p:pRg st="6" end="6"/>
                                            </p:txEl>
                                          </p:spTgt>
                                        </p:tgtEl>
                                        <p:attrNameLst>
                                          <p:attrName>style.visibility</p:attrName>
                                        </p:attrNameLst>
                                      </p:cBhvr>
                                      <p:to>
                                        <p:strVal val="visible"/>
                                      </p:to>
                                    </p:set>
                                  </p:childTnLst>
                                </p:cTn>
                              </p:par>
                            </p:childTnLst>
                          </p:cTn>
                        </p:par>
                        <p:par>
                          <p:cTn id="27" fill="hold">
                            <p:stCondLst>
                              <p:cond delay="250"/>
                            </p:stCondLst>
                            <p:childTnLst>
                              <p:par>
                                <p:cTn id="28" presetID="1" presetClass="entr" presetSubtype="0" fill="hold" nodeType="afterEffect">
                                  <p:stCondLst>
                                    <p:cond delay="0"/>
                                  </p:stCondLst>
                                  <p:childTnLst>
                                    <p:set>
                                      <p:cBhvr>
                                        <p:cTn id="29" dur="1" fill="hold">
                                          <p:stCondLst>
                                            <p:cond delay="249"/>
                                          </p:stCondLst>
                                        </p:cTn>
                                        <p:tgtEl>
                                          <p:spTgt spid="3">
                                            <p:txEl>
                                              <p:pRg st="7" end="7"/>
                                            </p:txEl>
                                          </p:spTgt>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nodeType="afterEffect">
                                  <p:stCondLst>
                                    <p:cond delay="0"/>
                                  </p:stCondLst>
                                  <p:childTnLst>
                                    <p:set>
                                      <p:cBhvr>
                                        <p:cTn id="32" dur="1" fill="hold">
                                          <p:stCondLst>
                                            <p:cond delay="249"/>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r>
              <a:rPr lang="en-US" b="1" dirty="0" smtClean="0">
                <a:solidFill>
                  <a:srgbClr val="0070C0"/>
                </a:solidFill>
              </a:rPr>
              <a:t>LinkedIn – A job seeker’s best friend</a:t>
            </a:r>
            <a:endParaRPr lang="en-US" b="1" dirty="0">
              <a:solidFill>
                <a:srgbClr val="0070C0"/>
              </a:solidFill>
            </a:endParaRPr>
          </a:p>
        </p:txBody>
      </p:sp>
      <p:sp>
        <p:nvSpPr>
          <p:cNvPr id="3" name="Content Placeholder 2"/>
          <p:cNvSpPr>
            <a:spLocks noGrp="1"/>
          </p:cNvSpPr>
          <p:nvPr>
            <p:ph idx="1"/>
          </p:nvPr>
        </p:nvSpPr>
        <p:spPr>
          <a:xfrm>
            <a:off x="457200" y="1143000"/>
            <a:ext cx="8229600" cy="5334000"/>
          </a:xfrm>
        </p:spPr>
        <p:txBody>
          <a:bodyPr/>
          <a:lstStyle/>
          <a:p>
            <a:pPr>
              <a:buFont typeface="Courier New" pitchFamily="49" charset="0"/>
              <a:buChar char="o"/>
            </a:pPr>
            <a:r>
              <a:rPr lang="en-US" dirty="0" smtClean="0"/>
              <a:t> Candidates use profiles to make themselves stand out</a:t>
            </a:r>
          </a:p>
          <a:p>
            <a:pPr>
              <a:buFont typeface="Courier New" pitchFamily="49" charset="0"/>
              <a:buChar char="o"/>
            </a:pPr>
            <a:r>
              <a:rPr lang="en-US" dirty="0" smtClean="0"/>
              <a:t> Search companies and open positions</a:t>
            </a:r>
          </a:p>
          <a:p>
            <a:pPr>
              <a:buFont typeface="Courier New" pitchFamily="49" charset="0"/>
              <a:buChar char="o"/>
            </a:pPr>
            <a:r>
              <a:rPr lang="en-US" dirty="0" smtClean="0"/>
              <a:t> Focuses on education, experience, skills, etc.</a:t>
            </a:r>
          </a:p>
          <a:p>
            <a:pPr>
              <a:buFont typeface="Courier New" pitchFamily="49" charset="0"/>
              <a:buChar char="o"/>
            </a:pPr>
            <a:r>
              <a:rPr lang="en-US" dirty="0" smtClean="0"/>
              <a:t> Connect with professionals, recruiters, and      other job seekers</a:t>
            </a:r>
            <a:endParaRPr lang="en-US" dirty="0"/>
          </a:p>
        </p:txBody>
      </p:sp>
      <p:pic>
        <p:nvPicPr>
          <p:cNvPr id="4" name="Picture 2" descr="http://increaserss.com/wp-content/uploads/linkedin-users-200x222.jpg"/>
          <p:cNvPicPr>
            <a:picLocks noChangeAspect="1" noChangeArrowheads="1"/>
          </p:cNvPicPr>
          <p:nvPr/>
        </p:nvPicPr>
        <p:blipFill>
          <a:blip r:embed="rId3" cstate="print"/>
          <a:srcRect/>
          <a:stretch>
            <a:fillRect/>
          </a:stretch>
        </p:blipFill>
        <p:spPr bwMode="auto">
          <a:xfrm>
            <a:off x="6019800" y="4038600"/>
            <a:ext cx="2306596" cy="256032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49" presetClass="entr" presetSubtype="0" decel="10000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 calcmode="lin" valueType="num">
                                      <p:cBhvr>
                                        <p:cTn id="32" dur="500" fill="hold"/>
                                        <p:tgtEl>
                                          <p:spTgt spid="4"/>
                                        </p:tgtEl>
                                        <p:attrNameLst>
                                          <p:attrName>style.rotation</p:attrName>
                                        </p:attrNameLst>
                                      </p:cBhvr>
                                      <p:tavLst>
                                        <p:tav tm="0">
                                          <p:val>
                                            <p:fltVal val="360"/>
                                          </p:val>
                                        </p:tav>
                                        <p:tav tm="100000">
                                          <p:val>
                                            <p:fltVal val="0"/>
                                          </p:val>
                                        </p:tav>
                                      </p:tavLst>
                                    </p:anim>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6959DD"/>
                </a:solidFill>
              </a:rPr>
              <a:t>On LinkedIn you can ……. </a:t>
            </a:r>
            <a:endParaRPr lang="en-US" sz="4800" dirty="0">
              <a:solidFill>
                <a:srgbClr val="6959DD"/>
              </a:solidFill>
            </a:endParaRPr>
          </a:p>
        </p:txBody>
      </p:sp>
      <p:sp>
        <p:nvSpPr>
          <p:cNvPr id="3" name="Content Placeholder 2"/>
          <p:cNvSpPr>
            <a:spLocks noGrp="1"/>
          </p:cNvSpPr>
          <p:nvPr>
            <p:ph idx="1"/>
          </p:nvPr>
        </p:nvSpPr>
        <p:spPr/>
        <p:txBody>
          <a:bodyPr>
            <a:normAutofit lnSpcReduction="10000"/>
          </a:bodyPr>
          <a:lstStyle/>
          <a:p>
            <a:r>
              <a:rPr lang="en-US" sz="3600" dirty="0" smtClean="0"/>
              <a:t>Market and promote yourself </a:t>
            </a:r>
          </a:p>
          <a:p>
            <a:r>
              <a:rPr lang="en-US" sz="3600" dirty="0" smtClean="0"/>
              <a:t>Gain access to top experts</a:t>
            </a:r>
          </a:p>
          <a:p>
            <a:r>
              <a:rPr lang="en-US" sz="3600" dirty="0" smtClean="0"/>
              <a:t>Do unique company research</a:t>
            </a:r>
          </a:p>
          <a:p>
            <a:r>
              <a:rPr lang="en-US" sz="3600" dirty="0" smtClean="0"/>
              <a:t>Maintain an online Rolodex</a:t>
            </a:r>
          </a:p>
          <a:p>
            <a:r>
              <a:rPr lang="en-US" sz="3600" dirty="0" smtClean="0"/>
              <a:t>Find professional peers </a:t>
            </a:r>
          </a:p>
          <a:p>
            <a:r>
              <a:rPr lang="en-US" sz="3600" dirty="0" smtClean="0"/>
              <a:t>Locate job postings </a:t>
            </a:r>
          </a:p>
          <a:p>
            <a:endParaRPr lang="en-US" dirty="0" smtClean="0"/>
          </a:p>
          <a:p>
            <a:pPr lvl="8">
              <a:buNone/>
            </a:pPr>
            <a:r>
              <a:rPr lang="en-US" dirty="0" smtClean="0">
                <a:solidFill>
                  <a:srgbClr val="3820EC"/>
                </a:solidFill>
              </a:rPr>
              <a:t>				</a:t>
            </a:r>
            <a:endParaRPr lang="en-US" sz="2800" dirty="0">
              <a:solidFill>
                <a:srgbClr val="3820EC"/>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3820EC"/>
                </a:solidFill>
                <a:latin typeface="Forte" pitchFamily="66" charset="0"/>
              </a:rPr>
              <a:t>What is Networking ?</a:t>
            </a:r>
            <a:endParaRPr lang="en-US" dirty="0">
              <a:solidFill>
                <a:srgbClr val="3820EC"/>
              </a:solidFill>
              <a:latin typeface="Forte" pitchFamily="66" charset="0"/>
            </a:endParaRPr>
          </a:p>
        </p:txBody>
      </p:sp>
      <p:sp>
        <p:nvSpPr>
          <p:cNvPr id="5" name="Content Placeholder 4"/>
          <p:cNvSpPr>
            <a:spLocks noGrp="1"/>
          </p:cNvSpPr>
          <p:nvPr>
            <p:ph idx="1"/>
          </p:nvPr>
        </p:nvSpPr>
        <p:spPr/>
        <p:txBody>
          <a:bodyPr/>
          <a:lstStyle/>
          <a:p>
            <a:pPr>
              <a:buNone/>
            </a:pPr>
            <a:endParaRPr lang="en-US" dirty="0" smtClean="0"/>
          </a:p>
          <a:p>
            <a:pPr>
              <a:buNone/>
            </a:pPr>
            <a:r>
              <a:rPr lang="en-US" dirty="0" smtClean="0"/>
              <a:t>“Practice of gathering contacts.”</a:t>
            </a:r>
          </a:p>
          <a:p>
            <a:pPr>
              <a:buNone/>
            </a:pPr>
            <a:endParaRPr lang="en-US" dirty="0" smtClean="0"/>
          </a:p>
          <a:p>
            <a:pPr>
              <a:buNone/>
            </a:pPr>
            <a:r>
              <a:rPr lang="en-US" dirty="0" smtClean="0"/>
              <a:t>“The process or practice of building up or maintaining informal relationships, especially with people whose friendship could bring advantages such as a job or business opportunity.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ew linkedin home page.png"/>
          <p:cNvPicPr>
            <a:picLocks noGrp="1" noChangeAspect="1"/>
          </p:cNvPicPr>
          <p:nvPr>
            <p:ph idx="4294967295"/>
          </p:nvPr>
        </p:nvPicPr>
        <p:blipFill>
          <a:blip r:embed="rId3" cstate="print"/>
          <a:stretch>
            <a:fillRect/>
          </a:stretch>
        </p:blipFill>
        <p:spPr>
          <a:xfrm>
            <a:off x="1371600" y="138647"/>
            <a:ext cx="6172200" cy="6450511"/>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9408" t="21875" r="14844" b="21875"/>
          <a:stretch>
            <a:fillRect/>
          </a:stretch>
        </p:blipFill>
        <p:spPr bwMode="auto">
          <a:xfrm>
            <a:off x="78921" y="0"/>
            <a:ext cx="9062358" cy="6858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166BF6"/>
                </a:solidFill>
                <a:latin typeface="Garamond" pitchFamily="18" charset="0"/>
              </a:rPr>
              <a:t>LinkedIn Profile Screen </a:t>
            </a:r>
            <a:endParaRPr lang="en-US" b="1" dirty="0">
              <a:solidFill>
                <a:srgbClr val="166BF6"/>
              </a:solidFill>
              <a:latin typeface="Garamond" pitchFamily="18" charset="0"/>
            </a:endParaRPr>
          </a:p>
        </p:txBody>
      </p:sp>
      <p:pic>
        <p:nvPicPr>
          <p:cNvPr id="5" name="Content Placeholder 4" descr="linkedins-new-profile-page.png"/>
          <p:cNvPicPr>
            <a:picLocks noGrp="1" noChangeAspect="1"/>
          </p:cNvPicPr>
          <p:nvPr>
            <p:ph idx="1"/>
          </p:nvPr>
        </p:nvPicPr>
        <p:blipFill>
          <a:blip r:embed="rId3" cstate="print"/>
          <a:stretch>
            <a:fillRect/>
          </a:stretch>
        </p:blipFill>
        <p:spPr>
          <a:xfrm>
            <a:off x="1657605" y="1600200"/>
            <a:ext cx="5828789" cy="4525963"/>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248399"/>
          </a:xfrm>
        </p:spPr>
        <p:txBody>
          <a:bodyPr/>
          <a:lstStyle/>
          <a:p>
            <a:pPr>
              <a:buFont typeface="Wingdings" panose="05000000000000000000" pitchFamily="2" charset="2"/>
              <a:buChar char="Ø"/>
            </a:pPr>
            <a:r>
              <a:rPr lang="en-US" dirty="0" smtClean="0"/>
              <a:t>You get job suggestions based on your profile.</a:t>
            </a:r>
          </a:p>
          <a:p>
            <a:pPr>
              <a:buFont typeface="Wingdings" panose="05000000000000000000" pitchFamily="2" charset="2"/>
              <a:buChar char="Ø"/>
            </a:pPr>
            <a:r>
              <a:rPr lang="en-US" dirty="0" smtClean="0"/>
              <a:t>You can search and follow</a:t>
            </a:r>
          </a:p>
          <a:p>
            <a:pPr marL="0" indent="0">
              <a:buNone/>
            </a:pPr>
            <a:r>
              <a:rPr lang="en-US" dirty="0"/>
              <a:t>c</a:t>
            </a:r>
            <a:r>
              <a:rPr lang="en-US" dirty="0" smtClean="0"/>
              <a:t>ompanies.</a:t>
            </a:r>
            <a:endParaRPr lang="en-US" dirty="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486400" y="914400"/>
            <a:ext cx="2953162" cy="3010320"/>
          </a:xfrm>
          <a:prstGeom prst="rect">
            <a:avLst/>
          </a:prstGeom>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81000" y="1981200"/>
            <a:ext cx="4909457" cy="4790331"/>
          </a:xfrm>
          <a:prstGeom prst="rect">
            <a:avLst/>
          </a:prstGeom>
        </p:spPr>
      </p:pic>
    </p:spTree>
    <p:extLst>
      <p:ext uri="{BB962C8B-B14F-4D97-AF65-F5344CB8AC3E}">
        <p14:creationId xmlns="" xmlns:p14="http://schemas.microsoft.com/office/powerpoint/2010/main" val="276274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ppt_y"/>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rgbClr val="0070C0"/>
                </a:solidFill>
              </a:rPr>
              <a:t>How to be Linked in 10 immediate tips</a:t>
            </a:r>
            <a:endParaRPr lang="en-US" sz="4000" dirty="0">
              <a:solidFill>
                <a:srgbClr val="0070C0"/>
              </a:solidFill>
            </a:endParaRPr>
          </a:p>
        </p:txBody>
      </p:sp>
      <p:sp>
        <p:nvSpPr>
          <p:cNvPr id="3" name="Content Placeholder 2"/>
          <p:cNvSpPr>
            <a:spLocks noGrp="1"/>
          </p:cNvSpPr>
          <p:nvPr>
            <p:ph sz="half" idx="1"/>
          </p:nvPr>
        </p:nvSpPr>
        <p:spPr/>
        <p:txBody>
          <a:bodyPr>
            <a:normAutofit fontScale="85000" lnSpcReduction="10000"/>
          </a:bodyPr>
          <a:lstStyle/>
          <a:p>
            <a:pPr marL="514350" indent="-514350">
              <a:buFont typeface="+mj-lt"/>
              <a:buAutoNum type="arabicPeriod"/>
            </a:pPr>
            <a:r>
              <a:rPr lang="en-US" dirty="0" smtClean="0"/>
              <a:t>Add a professional photo</a:t>
            </a:r>
          </a:p>
          <a:p>
            <a:pPr marL="514350" indent="-514350">
              <a:buFont typeface="+mj-lt"/>
              <a:buAutoNum type="arabicPeriod"/>
            </a:pPr>
            <a:endParaRPr lang="en-US" dirty="0" smtClean="0"/>
          </a:p>
          <a:p>
            <a:pPr marL="514350" indent="-514350">
              <a:buFont typeface="+mj-lt"/>
              <a:buAutoNum type="arabicPeriod"/>
            </a:pPr>
            <a:r>
              <a:rPr lang="en-US" dirty="0" smtClean="0"/>
              <a:t>Join about 45 relevant groups</a:t>
            </a:r>
          </a:p>
          <a:p>
            <a:pPr marL="514350" indent="-514350">
              <a:buFont typeface="+mj-lt"/>
              <a:buAutoNum type="arabicPeriod"/>
            </a:pPr>
            <a:endParaRPr lang="en-US" dirty="0" smtClean="0"/>
          </a:p>
          <a:p>
            <a:pPr marL="514350" indent="-514350">
              <a:buFont typeface="+mj-lt"/>
              <a:buAutoNum type="arabicPeriod"/>
            </a:pPr>
            <a:r>
              <a:rPr lang="en-US" dirty="0" smtClean="0"/>
              <a:t>Post discussions in groups</a:t>
            </a:r>
          </a:p>
          <a:p>
            <a:pPr marL="514350" indent="-514350">
              <a:buFont typeface="+mj-lt"/>
              <a:buAutoNum type="arabicPeriod"/>
            </a:pPr>
            <a:endParaRPr lang="en-US" dirty="0" smtClean="0"/>
          </a:p>
          <a:p>
            <a:pPr marL="514350" indent="-514350">
              <a:buFont typeface="+mj-lt"/>
              <a:buAutoNum type="arabicPeriod"/>
            </a:pPr>
            <a:r>
              <a:rPr lang="en-US" dirty="0" smtClean="0"/>
              <a:t>Participate in threads</a:t>
            </a:r>
          </a:p>
          <a:p>
            <a:pPr marL="514350" indent="-514350">
              <a:buFont typeface="+mj-lt"/>
              <a:buAutoNum type="arabicPeriod"/>
            </a:pPr>
            <a:endParaRPr lang="en-US" dirty="0" smtClean="0"/>
          </a:p>
          <a:p>
            <a:pPr marL="514350" indent="-514350">
              <a:buFont typeface="+mj-lt"/>
              <a:buAutoNum type="arabicPeriod"/>
            </a:pPr>
            <a:r>
              <a:rPr lang="en-US" dirty="0" smtClean="0"/>
              <a:t>Be an open networker</a:t>
            </a:r>
          </a:p>
        </p:txBody>
      </p:sp>
      <p:sp>
        <p:nvSpPr>
          <p:cNvPr id="4" name="Content Placeholder 3"/>
          <p:cNvSpPr>
            <a:spLocks noGrp="1"/>
          </p:cNvSpPr>
          <p:nvPr>
            <p:ph sz="half" idx="2"/>
          </p:nvPr>
        </p:nvSpPr>
        <p:spPr/>
        <p:txBody>
          <a:bodyPr>
            <a:normAutofit fontScale="85000" lnSpcReduction="10000"/>
          </a:bodyPr>
          <a:lstStyle/>
          <a:p>
            <a:pPr marL="514350" indent="-514350">
              <a:buAutoNum type="arabicPeriod" startAt="6"/>
            </a:pPr>
            <a:r>
              <a:rPr lang="en-US" dirty="0" smtClean="0"/>
              <a:t>Get endorsements</a:t>
            </a:r>
          </a:p>
          <a:p>
            <a:pPr marL="514350" indent="-514350">
              <a:buAutoNum type="arabicPeriod" startAt="6"/>
            </a:pPr>
            <a:endParaRPr lang="en-US" dirty="0" smtClean="0"/>
          </a:p>
          <a:p>
            <a:pPr marL="514350" indent="-514350">
              <a:buAutoNum type="arabicPeriod" startAt="7"/>
            </a:pPr>
            <a:r>
              <a:rPr lang="en-US" dirty="0" smtClean="0"/>
              <a:t>Accept everyone, but invite strategically</a:t>
            </a:r>
          </a:p>
          <a:p>
            <a:pPr marL="514350" indent="-514350">
              <a:buAutoNum type="arabicPeriod" startAt="7"/>
            </a:pPr>
            <a:endParaRPr lang="en-US" dirty="0" smtClean="0"/>
          </a:p>
          <a:p>
            <a:pPr marL="514350" indent="-514350">
              <a:buAutoNum type="arabicPeriod" startAt="8"/>
            </a:pPr>
            <a:r>
              <a:rPr lang="en-US" dirty="0" smtClean="0"/>
              <a:t>Diversify your contacts</a:t>
            </a:r>
          </a:p>
          <a:p>
            <a:pPr marL="514350" indent="-514350">
              <a:buAutoNum type="arabicPeriod" startAt="8"/>
            </a:pPr>
            <a:endParaRPr lang="en-US" dirty="0" smtClean="0"/>
          </a:p>
          <a:p>
            <a:pPr marL="514350" indent="-514350">
              <a:buNone/>
            </a:pPr>
            <a:r>
              <a:rPr lang="en-US" dirty="0" smtClean="0"/>
              <a:t>9.    Use your network</a:t>
            </a:r>
          </a:p>
          <a:p>
            <a:pPr marL="514350" indent="-514350">
              <a:buNone/>
            </a:pPr>
            <a:endParaRPr lang="en-US" dirty="0" smtClean="0"/>
          </a:p>
          <a:p>
            <a:pPr marL="514350" indent="-514350">
              <a:buNone/>
            </a:pPr>
            <a:r>
              <a:rPr lang="en-US" dirty="0" smtClean="0"/>
              <a:t>10.   Update regularly</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5" name="Picture 3"/>
          <p:cNvPicPr>
            <a:picLocks noChangeAspect="1" noChangeArrowheads="1"/>
          </p:cNvPicPr>
          <p:nvPr/>
        </p:nvPicPr>
        <p:blipFill>
          <a:blip r:embed="rId3" cstate="print"/>
          <a:srcRect l="18750" t="19792" r="12500" b="10417"/>
          <a:stretch>
            <a:fillRect/>
          </a:stretch>
        </p:blipFill>
        <p:spPr bwMode="auto">
          <a:xfrm>
            <a:off x="381000" y="152400"/>
            <a:ext cx="8507104" cy="6477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685800"/>
          </a:xfrm>
        </p:spPr>
        <p:txBody>
          <a:bodyPr>
            <a:normAutofit fontScale="90000"/>
          </a:bodyPr>
          <a:lstStyle/>
          <a:p>
            <a:pPr algn="l"/>
            <a:r>
              <a:rPr lang="en-US" dirty="0" smtClean="0">
                <a:solidFill>
                  <a:srgbClr val="0070C0"/>
                </a:solidFill>
                <a:effectLst>
                  <a:outerShdw blurRad="38100" dist="38100" dir="2700000" algn="tl">
                    <a:srgbClr val="000000">
                      <a:alpha val="43137"/>
                    </a:srgbClr>
                  </a:outerShdw>
                </a:effectLst>
                <a:latin typeface="Snap ITC" panose="04040A07060A02020202" pitchFamily="82" charset="0"/>
              </a:rPr>
              <a:t>Tweet your way to a job!</a:t>
            </a:r>
            <a:endParaRPr lang="en-US" dirty="0">
              <a:solidFill>
                <a:srgbClr val="0070C0"/>
              </a:solidFill>
              <a:effectLst>
                <a:outerShdw blurRad="38100" dist="38100" dir="2700000" algn="tl">
                  <a:srgbClr val="000000">
                    <a:alpha val="43137"/>
                  </a:srgbClr>
                </a:outerShdw>
              </a:effectLst>
              <a:latin typeface="Snap ITC" panose="04040A07060A02020202" pitchFamily="82" charset="0"/>
            </a:endParaRPr>
          </a:p>
        </p:txBody>
      </p:sp>
      <p:sp>
        <p:nvSpPr>
          <p:cNvPr id="3" name="Content Placeholder 2"/>
          <p:cNvSpPr>
            <a:spLocks noGrp="1"/>
          </p:cNvSpPr>
          <p:nvPr>
            <p:ph idx="1"/>
          </p:nvPr>
        </p:nvSpPr>
        <p:spPr>
          <a:xfrm>
            <a:off x="152400" y="838200"/>
            <a:ext cx="8839200" cy="5867400"/>
          </a:xfrm>
        </p:spPr>
        <p:txBody>
          <a:bodyPr/>
          <a:lstStyle/>
          <a:p>
            <a:pPr>
              <a:buNone/>
            </a:pPr>
            <a:endParaRPr lang="en-US" altLang="ja-JP" dirty="0" smtClean="0"/>
          </a:p>
          <a:p>
            <a:pPr>
              <a:buFont typeface="Courier New" pitchFamily="49" charset="0"/>
              <a:buChar char="o"/>
            </a:pPr>
            <a:endParaRPr lang="en-US" altLang="ja-JP" dirty="0" smtClean="0"/>
          </a:p>
          <a:p>
            <a:pPr>
              <a:buFont typeface="Courier New" pitchFamily="49" charset="0"/>
              <a:buChar char="o"/>
            </a:pPr>
            <a:r>
              <a:rPr lang="en-US" altLang="ja-JP" dirty="0" smtClean="0"/>
              <a:t> Connect with recruiters</a:t>
            </a:r>
          </a:p>
          <a:p>
            <a:pPr>
              <a:buFont typeface="Courier New" pitchFamily="49" charset="0"/>
              <a:buChar char="o"/>
            </a:pPr>
            <a:r>
              <a:rPr lang="en-US" altLang="ja-JP" dirty="0" smtClean="0"/>
              <a:t> Keep most of your tweets public</a:t>
            </a:r>
          </a:p>
          <a:p>
            <a:pPr>
              <a:buFont typeface="Courier New" pitchFamily="49" charset="0"/>
              <a:buChar char="o"/>
            </a:pPr>
            <a:r>
              <a:rPr lang="en-US" altLang="ja-JP" dirty="0" smtClean="0"/>
              <a:t> Employer focused profile summary</a:t>
            </a:r>
          </a:p>
          <a:p>
            <a:pPr>
              <a:buFont typeface="Courier New" pitchFamily="49" charset="0"/>
              <a:buChar char="o"/>
            </a:pPr>
            <a:r>
              <a:rPr lang="en-US" altLang="ja-JP" dirty="0" smtClean="0"/>
              <a:t> Link to LinkedIn page or online resume</a:t>
            </a:r>
          </a:p>
          <a:p>
            <a:pPr>
              <a:buFont typeface="Courier New" pitchFamily="49" charset="0"/>
              <a:buChar char="o"/>
            </a:pPr>
            <a:r>
              <a:rPr lang="en-US" altLang="ja-JP" dirty="0" smtClean="0"/>
              <a:t> Use professional photo</a:t>
            </a:r>
          </a:p>
          <a:p>
            <a:pPr>
              <a:buFont typeface="Courier New" pitchFamily="49" charset="0"/>
              <a:buChar char="o"/>
            </a:pPr>
            <a:r>
              <a:rPr lang="en-US" altLang="ja-JP" dirty="0" smtClean="0"/>
              <a:t> Be choosy with whom to follow</a:t>
            </a:r>
          </a:p>
          <a:p>
            <a:pPr>
              <a:buNone/>
            </a:pPr>
            <a:endParaRPr lang="en-US" altLang="ja-JP" dirty="0" smtClean="0"/>
          </a:p>
          <a:p>
            <a:endParaRPr lang="en-US" altLang="ja-JP" dirty="0" smtClean="0"/>
          </a:p>
        </p:txBody>
      </p:sp>
      <p:pic>
        <p:nvPicPr>
          <p:cNvPr id="13314" name="Picture 2" descr="http://3.bp.blogspot.com/-F5yqWd2GZro/Ty0ZY6nURvI/AAAAAAAACJM/92ntfbioTDE/s1600/Twitter-Bird-officiald31850.png"/>
          <p:cNvPicPr>
            <a:picLocks noChangeAspect="1" noChangeArrowheads="1"/>
          </p:cNvPicPr>
          <p:nvPr/>
        </p:nvPicPr>
        <p:blipFill>
          <a:blip r:embed="rId4" cstate="print"/>
          <a:srcRect/>
          <a:stretch>
            <a:fillRect/>
          </a:stretch>
        </p:blipFill>
        <p:spPr bwMode="auto">
          <a:xfrm>
            <a:off x="6705600" y="762000"/>
            <a:ext cx="2133600" cy="27224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MS900069344[1].wav">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6858000" y="4572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78"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43" repeatCount="2000"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63562"/>
          </a:xfrm>
        </p:spPr>
        <p:txBody>
          <a:bodyPr>
            <a:normAutofit fontScale="90000"/>
          </a:bodyPr>
          <a:lstStyle/>
          <a:p>
            <a:r>
              <a:rPr lang="en-US" dirty="0" smtClean="0">
                <a:solidFill>
                  <a:srgbClr val="0070C0"/>
                </a:solidFill>
                <a:latin typeface="Snap ITC" panose="04040A07060A02020202" pitchFamily="82" charset="0"/>
              </a:rPr>
              <a:t>What the heck is a hashtag?</a:t>
            </a:r>
            <a:endParaRPr lang="en-US" dirty="0">
              <a:solidFill>
                <a:srgbClr val="0070C0"/>
              </a:solidFill>
              <a:latin typeface="Snap ITC" panose="04040A07060A02020202" pitchFamily="82" charset="0"/>
            </a:endParaRPr>
          </a:p>
        </p:txBody>
      </p:sp>
      <p:sp>
        <p:nvSpPr>
          <p:cNvPr id="3" name="Content Placeholder 2"/>
          <p:cNvSpPr>
            <a:spLocks noGrp="1"/>
          </p:cNvSpPr>
          <p:nvPr>
            <p:ph idx="1"/>
          </p:nvPr>
        </p:nvSpPr>
        <p:spPr>
          <a:xfrm>
            <a:off x="304800" y="1143000"/>
            <a:ext cx="8610600" cy="5334000"/>
          </a:xfrm>
        </p:spPr>
        <p:txBody>
          <a:bodyPr/>
          <a:lstStyle/>
          <a:p>
            <a:pPr>
              <a:buFont typeface="Courier New" pitchFamily="49" charset="0"/>
              <a:buChar char="o"/>
            </a:pPr>
            <a:r>
              <a:rPr lang="en-US" dirty="0" smtClean="0"/>
              <a:t>#healthcare</a:t>
            </a:r>
          </a:p>
          <a:p>
            <a:pPr>
              <a:buFont typeface="Courier New" pitchFamily="49" charset="0"/>
              <a:buChar char="o"/>
            </a:pPr>
            <a:endParaRPr lang="en-US" dirty="0" smtClean="0"/>
          </a:p>
          <a:p>
            <a:pPr>
              <a:buFont typeface="Courier New" pitchFamily="49" charset="0"/>
              <a:buChar char="o"/>
            </a:pPr>
            <a:r>
              <a:rPr lang="en-US" dirty="0" smtClean="0"/>
              <a:t>#trucking </a:t>
            </a:r>
          </a:p>
          <a:p>
            <a:pPr>
              <a:buFont typeface="Courier New" pitchFamily="49" charset="0"/>
              <a:buChar char="o"/>
            </a:pPr>
            <a:endParaRPr lang="en-US" dirty="0" smtClean="0"/>
          </a:p>
          <a:p>
            <a:pPr>
              <a:buFont typeface="Courier New" pitchFamily="49" charset="0"/>
              <a:buChar char="o"/>
            </a:pPr>
            <a:r>
              <a:rPr lang="en-US" dirty="0" smtClean="0"/>
              <a:t>#</a:t>
            </a:r>
            <a:r>
              <a:rPr lang="en-US" dirty="0" err="1" smtClean="0"/>
              <a:t>careercoach</a:t>
            </a:r>
            <a:endParaRPr lang="en-US" dirty="0" smtClean="0"/>
          </a:p>
          <a:p>
            <a:pPr>
              <a:buFont typeface="Courier New" pitchFamily="49" charset="0"/>
              <a:buChar char="o"/>
            </a:pPr>
            <a:endParaRPr lang="en-US" dirty="0" smtClean="0"/>
          </a:p>
          <a:p>
            <a:pPr>
              <a:buFont typeface="Courier New" pitchFamily="49" charset="0"/>
              <a:buChar char="o"/>
            </a:pPr>
            <a:r>
              <a:rPr lang="en-US" dirty="0" smtClean="0"/>
              <a:t>#resume</a:t>
            </a:r>
          </a:p>
          <a:p>
            <a:pPr>
              <a:buFont typeface="Courier New" pitchFamily="49" charset="0"/>
              <a:buChar char="o"/>
            </a:pPr>
            <a:endParaRPr lang="en-US" dirty="0" smtClean="0"/>
          </a:p>
          <a:p>
            <a:pPr>
              <a:buFont typeface="Courier New" pitchFamily="49" charset="0"/>
              <a:buChar char="o"/>
            </a:pPr>
            <a:r>
              <a:rPr lang="en-US" dirty="0" smtClean="0"/>
              <a:t>#</a:t>
            </a:r>
            <a:r>
              <a:rPr lang="en-US" dirty="0" err="1" smtClean="0"/>
              <a:t>monroecountyjobs</a:t>
            </a:r>
            <a:endParaRPr lang="en-US" dirty="0" smtClean="0"/>
          </a:p>
          <a:p>
            <a:pPr>
              <a:buFont typeface="Courier New" pitchFamily="49" charset="0"/>
              <a:buChar char="o"/>
            </a:pPr>
            <a:endParaRPr lang="en-US" dirty="0" smtClean="0"/>
          </a:p>
          <a:p>
            <a:endParaRPr lang="en-US" dirty="0"/>
          </a:p>
        </p:txBody>
      </p:sp>
      <p:pic>
        <p:nvPicPr>
          <p:cNvPr id="6" name="Picture 5" descr="hash.bmp"/>
          <p:cNvPicPr>
            <a:picLocks noChangeAspect="1"/>
          </p:cNvPicPr>
          <p:nvPr/>
        </p:nvPicPr>
        <p:blipFill rotWithShape="1">
          <a:blip r:embed="rId3" cstate="print"/>
          <a:srcRect b="15522"/>
          <a:stretch/>
        </p:blipFill>
        <p:spPr>
          <a:xfrm>
            <a:off x="4408714" y="1828800"/>
            <a:ext cx="4114800" cy="473936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iterate type="lt">
                                    <p:tmPct val="0"/>
                                  </p:iterate>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additive="base">
                                        <p:cTn id="2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iterate type="lt">
                                    <p:tmPct val="0"/>
                                  </p:iterate>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5" presetClass="emph" presetSubtype="0" nodeType="afterEffect">
                                  <p:stCondLst>
                                    <p:cond delay="0"/>
                                  </p:stCondLst>
                                  <p:iterate type="lt">
                                    <p:tmAbs val="25"/>
                                  </p:iterate>
                                  <p:childTnLst>
                                    <p:set>
                                      <p:cBhvr override="childStyle">
                                        <p:cTn id="31" dur="indefinite"/>
                                        <p:tgtEl>
                                          <p:spTgt spid="3">
                                            <p:txEl>
                                              <p:pRg st="6" end="6"/>
                                            </p:txEl>
                                          </p:spTgt>
                                        </p:tgtEl>
                                        <p:attrNameLst>
                                          <p:attrName>style.fontWeight</p:attrName>
                                        </p:attrNameLst>
                                      </p:cBhvr>
                                      <p:to>
                                        <p:strVal val="bold"/>
                                      </p:to>
                                    </p:set>
                                  </p:childTnLst>
                                </p:cTn>
                              </p:par>
                              <p:par>
                                <p:cTn id="32" presetID="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b="1" dirty="0" smtClean="0">
                <a:solidFill>
                  <a:srgbClr val="0070C0"/>
                </a:solidFill>
                <a:effectLst>
                  <a:outerShdw blurRad="38100" dist="38100" dir="2700000" algn="tl">
                    <a:srgbClr val="000000">
                      <a:alpha val="43137"/>
                    </a:srgbClr>
                  </a:outerShdw>
                </a:effectLst>
                <a:latin typeface="Berlin Sans FB Demi" panose="020E0802020502020306" pitchFamily="34" charset="0"/>
              </a:rPr>
              <a:t>Other sites</a:t>
            </a:r>
            <a:endParaRPr lang="en-US" b="1" dirty="0">
              <a:solidFill>
                <a:srgbClr val="0070C0"/>
              </a:solidFill>
              <a:effectLst>
                <a:outerShdw blurRad="38100" dist="38100" dir="2700000" algn="tl">
                  <a:srgbClr val="000000">
                    <a:alpha val="43137"/>
                  </a:srgbClr>
                </a:outerShdw>
              </a:effectLst>
              <a:latin typeface="Berlin Sans FB Demi" panose="020E0802020502020306" pitchFamily="34" charset="0"/>
            </a:endParaRPr>
          </a:p>
        </p:txBody>
      </p:sp>
      <p:pic>
        <p:nvPicPr>
          <p:cNvPr id="9218" name="Picture 2" descr="http://designsc.org/sites/default/files/meetup%20logo%20for%20web%20site_0.jpg?1290966471">
            <a:hlinkClick r:id="rId3"/>
          </p:cNvPr>
          <p:cNvPicPr>
            <a:picLocks noChangeAspect="1" noChangeArrowheads="1"/>
          </p:cNvPicPr>
          <p:nvPr/>
        </p:nvPicPr>
        <p:blipFill>
          <a:blip r:embed="rId4" cstate="print"/>
          <a:srcRect/>
          <a:stretch>
            <a:fillRect/>
          </a:stretch>
        </p:blipFill>
        <p:spPr bwMode="auto">
          <a:xfrm>
            <a:off x="304800" y="3352801"/>
            <a:ext cx="2968013" cy="1371600"/>
          </a:xfrm>
          <a:prstGeom prst="rect">
            <a:avLst/>
          </a:prstGeom>
          <a:noFill/>
        </p:spPr>
      </p:pic>
      <p:pic>
        <p:nvPicPr>
          <p:cNvPr id="1026" name="Picture 2" descr="https://pbs.twimg.com/profile_images/1491799542/Logo_tmj_new2b.png">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74171" y="1066800"/>
            <a:ext cx="3749040" cy="17526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ritakeller.com/blog/wp-content/uploads/2012/12/glassdoor-logo.jpg">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114800" y="1143000"/>
            <a:ext cx="5029200" cy="161537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2895600" y="4648200"/>
            <a:ext cx="1676400" cy="830997"/>
          </a:xfrm>
          <a:prstGeom prst="rect">
            <a:avLst/>
          </a:prstGeom>
          <a:noFill/>
        </p:spPr>
        <p:txBody>
          <a:bodyPr wrap="square" rtlCol="0">
            <a:spAutoFit/>
          </a:bodyPr>
          <a:lstStyle/>
          <a:p>
            <a:r>
              <a:rPr lang="en-US" sz="4800" b="1" dirty="0" smtClean="0">
                <a:latin typeface="Forte" panose="03060902040502070203" pitchFamily="66" charset="0"/>
              </a:rPr>
              <a:t>.com</a:t>
            </a:r>
            <a:endParaRPr lang="en-US" sz="4800" b="1" dirty="0">
              <a:latin typeface="Forte" panose="03060902040502070203" pitchFamily="66" charset="0"/>
            </a:endParaRPr>
          </a:p>
        </p:txBody>
      </p:sp>
      <p:pic>
        <p:nvPicPr>
          <p:cNvPr id="1030" name="Picture 6" descr="Indeed job search">
            <a:hlinkClick r:id="rId9"/>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4572000" y="2895600"/>
            <a:ext cx="2381250" cy="129540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p:cNvSpPr txBox="1"/>
          <p:nvPr/>
        </p:nvSpPr>
        <p:spPr>
          <a:xfrm>
            <a:off x="6858000" y="2969958"/>
            <a:ext cx="1676400" cy="830997"/>
          </a:xfrm>
          <a:prstGeom prst="rect">
            <a:avLst/>
          </a:prstGeom>
          <a:noFill/>
        </p:spPr>
        <p:txBody>
          <a:bodyPr wrap="square" rtlCol="0">
            <a:spAutoFit/>
          </a:bodyPr>
          <a:lstStyle/>
          <a:p>
            <a:r>
              <a:rPr lang="en-US" sz="4800" b="1" dirty="0" smtClean="0">
                <a:solidFill>
                  <a:srgbClr val="166BF6"/>
                </a:solidFill>
                <a:latin typeface="Segoe UI" panose="020B0502040204020203" pitchFamily="34" charset="0"/>
                <a:ea typeface="Segoe UI" panose="020B0502040204020203" pitchFamily="34" charset="0"/>
                <a:cs typeface="Segoe UI" panose="020B0502040204020203" pitchFamily="34" charset="0"/>
              </a:rPr>
              <a:t>.com</a:t>
            </a:r>
            <a:endParaRPr lang="en-US" sz="4800" b="1" dirty="0">
              <a:solidFill>
                <a:srgbClr val="166BF6"/>
              </a:solidFill>
              <a:latin typeface="Segoe UI" panose="020B0502040204020203" pitchFamily="34" charset="0"/>
              <a:ea typeface="Segoe UI" panose="020B0502040204020203" pitchFamily="34" charset="0"/>
              <a:cs typeface="Segoe UI" panose="020B0502040204020203" pitchFamily="34" charset="0"/>
            </a:endParaRPr>
          </a:p>
        </p:txBody>
      </p:sp>
      <p:pic>
        <p:nvPicPr>
          <p:cNvPr id="1032" name="Picture 8" descr="http://socialfresh.com/wp-content/uploads/2012/02/pinterest-logo.png">
            <a:hlinkClick r:id="rId11"/>
          </p:cNvPr>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4572000" y="4572000"/>
            <a:ext cx="4297680" cy="1371600"/>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TextBox 16"/>
          <p:cNvSpPr txBox="1"/>
          <p:nvPr/>
        </p:nvSpPr>
        <p:spPr>
          <a:xfrm>
            <a:off x="5882640" y="5277454"/>
            <a:ext cx="2118360" cy="1569660"/>
          </a:xfrm>
          <a:prstGeom prst="rect">
            <a:avLst/>
          </a:prstGeom>
          <a:noFill/>
        </p:spPr>
        <p:txBody>
          <a:bodyPr wrap="square" rtlCol="0">
            <a:spAutoFit/>
          </a:bodyPr>
          <a:lstStyle/>
          <a:p>
            <a:r>
              <a:rPr lang="en-US" sz="9600" b="1" dirty="0" smtClean="0">
                <a:solidFill>
                  <a:schemeClr val="bg1"/>
                </a:solidFill>
                <a:latin typeface="French Script MT" panose="03020402040607040605" pitchFamily="66" charset="0"/>
              </a:rPr>
              <a:t>.com</a:t>
            </a:r>
            <a:endParaRPr lang="en-US" sz="9600" b="1" dirty="0">
              <a:solidFill>
                <a:schemeClr val="bg1"/>
              </a:solidFill>
              <a:latin typeface="French Script MT" panose="03020402040607040605" pitchFamily="66" charset="0"/>
            </a:endParaRPr>
          </a:p>
        </p:txBody>
      </p:sp>
      <p:pic>
        <p:nvPicPr>
          <p:cNvPr id="12" name="Content Placeholder 14" descr="Picture1.jpg"/>
          <p:cNvPicPr>
            <a:picLocks noGrp="1" noChangeAspect="1"/>
          </p:cNvPicPr>
          <p:nvPr>
            <p:ph sz="half" idx="4294967295"/>
          </p:nvPr>
        </p:nvPicPr>
        <p:blipFill>
          <a:blip r:embed="rId13" cstate="print"/>
          <a:stretch>
            <a:fillRect/>
          </a:stretch>
        </p:blipFill>
        <p:spPr>
          <a:xfrm>
            <a:off x="304800" y="5257800"/>
            <a:ext cx="2743200" cy="1219200"/>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solidFill>
                  <a:srgbClr val="00B050"/>
                </a:solidFill>
                <a:latin typeface="Arial Black" panose="020B0A04020102020204" pitchFamily="34" charset="0"/>
              </a:rPr>
              <a:t>Tweet My Jobs</a:t>
            </a:r>
            <a:endParaRPr lang="en-US" dirty="0">
              <a:solidFill>
                <a:srgbClr val="00B050"/>
              </a:solidFill>
              <a:latin typeface="Arial Black" panose="020B0A04020102020204" pitchFamily="34" charset="0"/>
            </a:endParaRPr>
          </a:p>
        </p:txBody>
      </p:sp>
      <p:sp>
        <p:nvSpPr>
          <p:cNvPr id="3" name="Content Placeholder 2"/>
          <p:cNvSpPr>
            <a:spLocks noGrp="1"/>
          </p:cNvSpPr>
          <p:nvPr>
            <p:ph idx="1"/>
          </p:nvPr>
        </p:nvSpPr>
        <p:spPr>
          <a:xfrm>
            <a:off x="5181600" y="990600"/>
            <a:ext cx="3733800" cy="5135565"/>
          </a:xfrm>
        </p:spPr>
        <p:txBody>
          <a:bodyPr>
            <a:normAutofit lnSpcReduction="10000"/>
          </a:bodyPr>
          <a:lstStyle/>
          <a:p>
            <a:r>
              <a:rPr lang="en-US" sz="2800" dirty="0" smtClean="0"/>
              <a:t>No Twitter account needed</a:t>
            </a:r>
          </a:p>
          <a:p>
            <a:endParaRPr lang="en-US" sz="2800" dirty="0" smtClean="0"/>
          </a:p>
          <a:p>
            <a:r>
              <a:rPr lang="en-US" sz="2800" dirty="0" smtClean="0"/>
              <a:t>Not all cities/industries</a:t>
            </a:r>
          </a:p>
          <a:p>
            <a:endParaRPr lang="en-US" sz="2800" dirty="0" smtClean="0"/>
          </a:p>
          <a:p>
            <a:r>
              <a:rPr lang="en-US" sz="2800" dirty="0" smtClean="0"/>
              <a:t>Build/save resume</a:t>
            </a:r>
          </a:p>
          <a:p>
            <a:endParaRPr lang="en-US" sz="2800" dirty="0" smtClean="0"/>
          </a:p>
          <a:p>
            <a:r>
              <a:rPr lang="en-US" sz="2800" dirty="0" smtClean="0"/>
              <a:t>Job alerts can be emailed, texted or tweeted right to you</a:t>
            </a:r>
          </a:p>
          <a:p>
            <a:endParaRPr lang="en-US" dirty="0" smtClean="0"/>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3400" y="1295400"/>
            <a:ext cx="4495801" cy="47053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42792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solidFill>
                  <a:srgbClr val="0070C0"/>
                </a:solidFill>
                <a:latin typeface="Forte" panose="03060902040502070203" pitchFamily="66" charset="0"/>
              </a:rPr>
              <a:t>What is social media networking?</a:t>
            </a:r>
            <a:endParaRPr lang="en-US" b="1" dirty="0">
              <a:solidFill>
                <a:srgbClr val="0070C0"/>
              </a:solidFill>
              <a:latin typeface="Forte" panose="03060902040502070203" pitchFamily="66" charset="0"/>
            </a:endParaRPr>
          </a:p>
        </p:txBody>
      </p:sp>
      <p:sp>
        <p:nvSpPr>
          <p:cNvPr id="3" name="Content Placeholder 2"/>
          <p:cNvSpPr>
            <a:spLocks noGrp="1"/>
          </p:cNvSpPr>
          <p:nvPr>
            <p:ph idx="1"/>
          </p:nvPr>
        </p:nvSpPr>
        <p:spPr>
          <a:xfrm>
            <a:off x="152401" y="914400"/>
            <a:ext cx="8915399" cy="5791200"/>
          </a:xfrm>
        </p:spPr>
        <p:txBody>
          <a:bodyPr>
            <a:normAutofit/>
          </a:bodyPr>
          <a:lstStyle/>
          <a:p>
            <a:pPr>
              <a:buNone/>
            </a:pPr>
            <a:endParaRPr lang="en-US" dirty="0" smtClean="0"/>
          </a:p>
          <a:p>
            <a:pPr>
              <a:buNone/>
            </a:pPr>
            <a:r>
              <a:rPr lang="en-US" dirty="0" smtClean="0"/>
              <a:t>Websites that:</a:t>
            </a:r>
          </a:p>
          <a:p>
            <a:pPr>
              <a:buNone/>
            </a:pPr>
            <a:endParaRPr lang="en-US" dirty="0" smtClean="0"/>
          </a:p>
          <a:p>
            <a:pPr>
              <a:buFont typeface="Wingdings" pitchFamily="2" charset="2"/>
              <a:buChar char=""/>
            </a:pPr>
            <a:r>
              <a:rPr lang="en-US" dirty="0" smtClean="0"/>
              <a:t> Allow users to find people with common interests</a:t>
            </a:r>
          </a:p>
          <a:p>
            <a:pPr>
              <a:buFont typeface="Wingdings" pitchFamily="2" charset="2"/>
              <a:buChar char=""/>
            </a:pPr>
            <a:endParaRPr lang="en-US" dirty="0" smtClean="0"/>
          </a:p>
          <a:p>
            <a:pPr>
              <a:buFont typeface="Wingdings" pitchFamily="2" charset="2"/>
              <a:buChar char=""/>
            </a:pPr>
            <a:r>
              <a:rPr lang="en-US" dirty="0" smtClean="0"/>
              <a:t> Share resources, ideas, and events</a:t>
            </a:r>
          </a:p>
          <a:p>
            <a:pPr>
              <a:buFont typeface="Wingdings" pitchFamily="2" charset="2"/>
              <a:buChar char=""/>
            </a:pPr>
            <a:endParaRPr lang="en-US" dirty="0" smtClean="0"/>
          </a:p>
          <a:p>
            <a:pPr>
              <a:buFont typeface="Wingdings" pitchFamily="2" charset="2"/>
              <a:buChar char=""/>
            </a:pPr>
            <a:r>
              <a:rPr lang="en-US" dirty="0" smtClean="0"/>
              <a:t> Connect with professionals</a:t>
            </a:r>
            <a:endParaRPr lang="en-US" sz="3200" dirty="0" smtClean="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dissolve">
                                      <p:cBhvr>
                                        <p:cTn id="11" dur="500"/>
                                        <p:tgtEl>
                                          <p:spTgt spid="3">
                                            <p:txEl>
                                              <p:pRg st="3" end="3"/>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dissolve">
                                      <p:cBhvr>
                                        <p:cTn id="15" dur="500"/>
                                        <p:tgtEl>
                                          <p:spTgt spid="3">
                                            <p:txEl>
                                              <p:pRg st="5" end="5"/>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dissolve">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ooper Black" pitchFamily="18" charset="0"/>
              </a:rPr>
              <a:t>MEETUP</a:t>
            </a:r>
            <a:endParaRPr lang="en-US" dirty="0">
              <a:latin typeface="Cooper Black" pitchFamily="18" charset="0"/>
            </a:endParaRPr>
          </a:p>
        </p:txBody>
      </p:sp>
      <p:sp>
        <p:nvSpPr>
          <p:cNvPr id="5" name="Content Placeholder 4"/>
          <p:cNvSpPr>
            <a:spLocks noGrp="1"/>
          </p:cNvSpPr>
          <p:nvPr>
            <p:ph sz="half" idx="1"/>
          </p:nvPr>
        </p:nvSpPr>
        <p:spPr/>
        <p:txBody>
          <a:bodyPr/>
          <a:lstStyle/>
          <a:p>
            <a:r>
              <a:rPr lang="en-US" dirty="0" smtClean="0"/>
              <a:t>Find local groups to help with your career search</a:t>
            </a:r>
          </a:p>
          <a:p>
            <a:endParaRPr lang="en-US" dirty="0" smtClean="0"/>
          </a:p>
          <a:p>
            <a:r>
              <a:rPr lang="en-US" dirty="0" smtClean="0"/>
              <a:t>Takes you from  online to face to face networking </a:t>
            </a:r>
            <a:endParaRPr lang="en-US" dirty="0"/>
          </a:p>
        </p:txBody>
      </p:sp>
      <p:pic>
        <p:nvPicPr>
          <p:cNvPr id="2050" name="Picture 2" descr="C:\Documents and Settings\SStein\Local Settings\Temporary Internet Files\Content.IE5\KOEL1V8M\MC900438736[1].jpg"/>
          <p:cNvPicPr>
            <a:picLocks noGrp="1" noChangeAspect="1" noChangeArrowheads="1"/>
          </p:cNvPicPr>
          <p:nvPr>
            <p:ph sz="half" idx="2"/>
          </p:nvPr>
        </p:nvPicPr>
        <p:blipFill>
          <a:blip r:embed="rId3" cstate="print"/>
          <a:srcRect/>
          <a:stretch>
            <a:fillRect/>
          </a:stretch>
        </p:blipFill>
        <p:spPr bwMode="auto">
          <a:xfrm>
            <a:off x="4648200" y="2348706"/>
            <a:ext cx="4038600" cy="302895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Autofit/>
          </a:bodyPr>
          <a:lstStyle/>
          <a:p>
            <a:r>
              <a:rPr lang="en-US" sz="4800" dirty="0" err="1" smtClean="0">
                <a:solidFill>
                  <a:srgbClr val="00B050"/>
                </a:solidFill>
                <a:latin typeface="Wide Latin" panose="020A0A07050505020404" pitchFamily="18" charset="0"/>
              </a:rPr>
              <a:t>Glassdoor</a:t>
            </a:r>
            <a:endParaRPr lang="en-US" sz="4800" dirty="0">
              <a:solidFill>
                <a:srgbClr val="00B050"/>
              </a:solidFill>
              <a:latin typeface="Wide Latin" panose="020A0A07050505020404" pitchFamily="18" charset="0"/>
            </a:endParaRPr>
          </a:p>
        </p:txBody>
      </p:sp>
      <p:sp>
        <p:nvSpPr>
          <p:cNvPr id="3" name="Content Placeholder 2"/>
          <p:cNvSpPr>
            <a:spLocks noGrp="1"/>
          </p:cNvSpPr>
          <p:nvPr>
            <p:ph idx="1"/>
          </p:nvPr>
        </p:nvSpPr>
        <p:spPr>
          <a:xfrm>
            <a:off x="152400" y="914400"/>
            <a:ext cx="8763000" cy="5334001"/>
          </a:xfrm>
        </p:spPr>
        <p:txBody>
          <a:bodyPr/>
          <a:lstStyle/>
          <a:p>
            <a:r>
              <a:rPr lang="en-US" sz="2800" dirty="0" smtClean="0"/>
              <a:t>Find salary, job titles, and interviewing questions for companies</a:t>
            </a:r>
          </a:p>
          <a:p>
            <a:r>
              <a:rPr lang="en-US" sz="2800" dirty="0" smtClean="0"/>
              <a:t>Employees give reviews of companies</a:t>
            </a:r>
          </a:p>
          <a:p>
            <a:r>
              <a:rPr lang="en-US" sz="2800" dirty="0" smtClean="0"/>
              <a:t>Applicants share interviewing questions/stories</a:t>
            </a:r>
            <a:endParaRPr lang="en-US" sz="2800"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98534" y="3733799"/>
            <a:ext cx="7559666" cy="272472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01879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 presetClass="entr" presetSubtype="4" fill="hold" nodeType="afterEffect">
                                  <p:stCondLst>
                                    <p:cond delay="0"/>
                                  </p:stCondLst>
                                  <p:childTnLst>
                                    <p:set>
                                      <p:cBhvr>
                                        <p:cTn id="26" dur="1" fill="hold">
                                          <p:stCondLst>
                                            <p:cond delay="0"/>
                                          </p:stCondLst>
                                        </p:cTn>
                                        <p:tgtEl>
                                          <p:spTgt spid="2050"/>
                                        </p:tgtEl>
                                        <p:attrNameLst>
                                          <p:attrName>style.visibility</p:attrName>
                                        </p:attrNameLst>
                                      </p:cBhvr>
                                      <p:to>
                                        <p:strVal val="visible"/>
                                      </p:to>
                                    </p:set>
                                    <p:anim calcmode="lin" valueType="num">
                                      <p:cBhvr additive="base">
                                        <p:cTn id="27" dur="500" fill="hold"/>
                                        <p:tgtEl>
                                          <p:spTgt spid="2050"/>
                                        </p:tgtEl>
                                        <p:attrNameLst>
                                          <p:attrName>ppt_x</p:attrName>
                                        </p:attrNameLst>
                                      </p:cBhvr>
                                      <p:tavLst>
                                        <p:tav tm="0">
                                          <p:val>
                                            <p:strVal val="#ppt_x"/>
                                          </p:val>
                                        </p:tav>
                                        <p:tav tm="100000">
                                          <p:val>
                                            <p:strVal val="#ppt_x"/>
                                          </p:val>
                                        </p:tav>
                                      </p:tavLst>
                                    </p:anim>
                                    <p:anim calcmode="lin" valueType="num">
                                      <p:cBhvr additive="base">
                                        <p:cTn id="2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Autofit/>
          </a:bodyPr>
          <a:lstStyle/>
          <a:p>
            <a:r>
              <a:rPr lang="en-US" sz="6000" dirty="0" smtClean="0">
                <a:solidFill>
                  <a:srgbClr val="0070C0"/>
                </a:solidFill>
                <a:effectLst>
                  <a:outerShdw blurRad="38100" dist="38100" dir="2700000" algn="tl">
                    <a:srgbClr val="000000">
                      <a:alpha val="43137"/>
                    </a:srgbClr>
                  </a:outerShdw>
                </a:effectLst>
                <a:latin typeface="Algerian" panose="04020705040A02060702" pitchFamily="82" charset="0"/>
              </a:rPr>
              <a:t>Indeed</a:t>
            </a:r>
            <a:endParaRPr lang="en-US" sz="6000" dirty="0">
              <a:solidFill>
                <a:srgbClr val="0070C0"/>
              </a:solidFill>
              <a:effectLst>
                <a:outerShdw blurRad="38100" dist="38100" dir="2700000" algn="tl">
                  <a:srgbClr val="000000">
                    <a:alpha val="43137"/>
                  </a:srgbClr>
                </a:outerShdw>
              </a:effectLst>
              <a:latin typeface="Algerian" panose="04020705040A02060702" pitchFamily="82" charset="0"/>
            </a:endParaRPr>
          </a:p>
        </p:txBody>
      </p:sp>
      <p:sp>
        <p:nvSpPr>
          <p:cNvPr id="3" name="Content Placeholder 2"/>
          <p:cNvSpPr>
            <a:spLocks noGrp="1"/>
          </p:cNvSpPr>
          <p:nvPr>
            <p:ph idx="1"/>
          </p:nvPr>
        </p:nvSpPr>
        <p:spPr>
          <a:xfrm>
            <a:off x="457200" y="1371601"/>
            <a:ext cx="8458200" cy="4724400"/>
          </a:xfrm>
        </p:spPr>
        <p:txBody>
          <a:bodyPr/>
          <a:lstStyle/>
          <a:p>
            <a:r>
              <a:rPr lang="en-US" dirty="0" smtClean="0"/>
              <a:t>Pulls from other websites and links to them</a:t>
            </a:r>
          </a:p>
          <a:p>
            <a:endParaRPr lang="en-US" dirty="0" smtClean="0"/>
          </a:p>
          <a:p>
            <a:r>
              <a:rPr lang="en-US" dirty="0" smtClean="0"/>
              <a:t>With an account, you can</a:t>
            </a:r>
          </a:p>
          <a:p>
            <a:pPr lvl="1"/>
            <a:r>
              <a:rPr lang="en-US" dirty="0" smtClean="0"/>
              <a:t>Attach a resume</a:t>
            </a:r>
          </a:p>
          <a:p>
            <a:pPr lvl="1"/>
            <a:r>
              <a:rPr lang="en-US" dirty="0" smtClean="0"/>
              <a:t>Save jobs and searches</a:t>
            </a:r>
          </a:p>
          <a:p>
            <a:pPr lvl="1"/>
            <a:r>
              <a:rPr lang="en-US" dirty="0" smtClean="0"/>
              <a:t>Create job alerts</a:t>
            </a:r>
          </a:p>
          <a:p>
            <a:pPr lvl="1"/>
            <a:r>
              <a:rPr lang="en-US" dirty="0" smtClean="0"/>
              <a:t>Keep track of jobs applied</a:t>
            </a:r>
          </a:p>
          <a:p>
            <a:pPr lvl="1"/>
            <a:r>
              <a:rPr lang="en-US" dirty="0" smtClean="0"/>
              <a:t>Get recommendations of jobs       </a:t>
            </a:r>
            <a:endParaRPr lang="en-US" dirty="0"/>
          </a:p>
        </p:txBody>
      </p:sp>
    </p:spTree>
    <p:extLst>
      <p:ext uri="{BB962C8B-B14F-4D97-AF65-F5344CB8AC3E}">
        <p14:creationId xmlns="" xmlns:p14="http://schemas.microsoft.com/office/powerpoint/2010/main" val="345746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Rounded MT Bold" pitchFamily="34" charset="0"/>
              </a:rPr>
              <a:t>Indiana Career Connect </a:t>
            </a:r>
            <a:endParaRPr lang="en-US" dirty="0">
              <a:latin typeface="Arial Rounded MT Bold" pitchFamily="34" charset="0"/>
            </a:endParaRPr>
          </a:p>
        </p:txBody>
      </p:sp>
      <p:sp>
        <p:nvSpPr>
          <p:cNvPr id="5" name="Content Placeholder 4"/>
          <p:cNvSpPr>
            <a:spLocks noGrp="1"/>
          </p:cNvSpPr>
          <p:nvPr>
            <p:ph sz="half" idx="1"/>
          </p:nvPr>
        </p:nvSpPr>
        <p:spPr/>
        <p:txBody>
          <a:bodyPr/>
          <a:lstStyle/>
          <a:p>
            <a:r>
              <a:rPr lang="en-US" dirty="0" smtClean="0"/>
              <a:t>Build a Resume</a:t>
            </a:r>
          </a:p>
          <a:p>
            <a:endParaRPr lang="en-US" dirty="0" smtClean="0"/>
          </a:p>
          <a:p>
            <a:r>
              <a:rPr lang="en-US" dirty="0" smtClean="0"/>
              <a:t>Search for Jobs</a:t>
            </a:r>
          </a:p>
          <a:p>
            <a:endParaRPr lang="en-US" dirty="0" smtClean="0"/>
          </a:p>
          <a:p>
            <a:r>
              <a:rPr lang="en-US" dirty="0" smtClean="0"/>
              <a:t>Apply for Jobs</a:t>
            </a:r>
          </a:p>
          <a:p>
            <a:endParaRPr lang="en-US" dirty="0" smtClean="0"/>
          </a:p>
          <a:p>
            <a:r>
              <a:rPr lang="en-US" dirty="0" smtClean="0"/>
              <a:t>Virtual Recruiter </a:t>
            </a:r>
            <a:endParaRPr lang="en-US" dirty="0"/>
          </a:p>
        </p:txBody>
      </p:sp>
      <p:pic>
        <p:nvPicPr>
          <p:cNvPr id="15" name="Content Placeholder 14" descr="Picture1.jpg"/>
          <p:cNvPicPr>
            <a:picLocks noGrp="1" noChangeAspect="1"/>
          </p:cNvPicPr>
          <p:nvPr>
            <p:ph sz="half" idx="2"/>
          </p:nvPr>
        </p:nvPicPr>
        <p:blipFill>
          <a:blip r:embed="rId3" cstate="print"/>
          <a:stretch>
            <a:fillRect/>
          </a:stretch>
        </p:blipFill>
        <p:spPr>
          <a:xfrm>
            <a:off x="5029200" y="4038600"/>
            <a:ext cx="3886200" cy="24384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6000" dirty="0" smtClean="0">
                <a:solidFill>
                  <a:srgbClr val="0070C0"/>
                </a:solidFill>
                <a:latin typeface="Elephant" panose="02020904090505020303" pitchFamily="18" charset="0"/>
              </a:rPr>
              <a:t>Pinterest</a:t>
            </a:r>
            <a:endParaRPr lang="en-US" sz="6000" dirty="0">
              <a:solidFill>
                <a:srgbClr val="0070C0"/>
              </a:solidFill>
              <a:latin typeface="Elephant" panose="02020904090505020303" pitchFamily="18" charset="0"/>
            </a:endParaRPr>
          </a:p>
        </p:txBody>
      </p:sp>
      <p:sp>
        <p:nvSpPr>
          <p:cNvPr id="3" name="Content Placeholder 2"/>
          <p:cNvSpPr>
            <a:spLocks noGrp="1"/>
          </p:cNvSpPr>
          <p:nvPr>
            <p:ph idx="1"/>
          </p:nvPr>
        </p:nvSpPr>
        <p:spPr>
          <a:xfrm>
            <a:off x="457200" y="990600"/>
            <a:ext cx="8229600" cy="5135565"/>
          </a:xfrm>
        </p:spPr>
        <p:txBody>
          <a:bodyPr/>
          <a:lstStyle/>
          <a:p>
            <a:r>
              <a:rPr lang="en-US" sz="2800" b="1" dirty="0" smtClean="0"/>
              <a:t>Follow boards for job search help and advice</a:t>
            </a:r>
          </a:p>
          <a:p>
            <a:endParaRPr lang="en-US" dirty="0"/>
          </a:p>
          <a:p>
            <a:endParaRPr lang="en-US" dirty="0" smtClean="0"/>
          </a:p>
          <a:p>
            <a:endParaRPr lang="en-US" dirty="0"/>
          </a:p>
          <a:p>
            <a:r>
              <a:rPr lang="en-US" sz="2800" b="1" dirty="0" smtClean="0"/>
              <a:t>Boards hold pins that keep track of websites, pictures, etc.</a:t>
            </a: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19200" y="1524000"/>
            <a:ext cx="6400800" cy="1447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43000" y="4267200"/>
            <a:ext cx="7010400" cy="2362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97441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1000"/>
                                        <p:tgtEl>
                                          <p:spTgt spid="2050"/>
                                        </p:tgtEl>
                                      </p:cBhvr>
                                    </p:animEffect>
                                    <p:anim calcmode="lin" valueType="num">
                                      <p:cBhvr>
                                        <p:cTn id="14" dur="1000" fill="hold"/>
                                        <p:tgtEl>
                                          <p:spTgt spid="2050"/>
                                        </p:tgtEl>
                                        <p:attrNameLst>
                                          <p:attrName>ppt_x</p:attrName>
                                        </p:attrNameLst>
                                      </p:cBhvr>
                                      <p:tavLst>
                                        <p:tav tm="0">
                                          <p:val>
                                            <p:strVal val="#ppt_x"/>
                                          </p:val>
                                        </p:tav>
                                        <p:tav tm="100000">
                                          <p:val>
                                            <p:strVal val="#ppt_x"/>
                                          </p:val>
                                        </p:tav>
                                      </p:tavLst>
                                    </p:anim>
                                    <p:anim calcmode="lin" valueType="num">
                                      <p:cBhvr>
                                        <p:cTn id="15"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2051"/>
                                        </p:tgtEl>
                                        <p:attrNameLst>
                                          <p:attrName>style.visibility</p:attrName>
                                        </p:attrNameLst>
                                      </p:cBhvr>
                                      <p:to>
                                        <p:strVal val="visible"/>
                                      </p:to>
                                    </p:set>
                                    <p:animEffect transition="in" filter="fade">
                                      <p:cBhvr>
                                        <p:cTn id="26" dur="1000"/>
                                        <p:tgtEl>
                                          <p:spTgt spid="2051"/>
                                        </p:tgtEl>
                                      </p:cBhvr>
                                    </p:animEffect>
                                    <p:anim calcmode="lin" valueType="num">
                                      <p:cBhvr>
                                        <p:cTn id="27" dur="1000" fill="hold"/>
                                        <p:tgtEl>
                                          <p:spTgt spid="2051"/>
                                        </p:tgtEl>
                                        <p:attrNameLst>
                                          <p:attrName>ppt_x</p:attrName>
                                        </p:attrNameLst>
                                      </p:cBhvr>
                                      <p:tavLst>
                                        <p:tav tm="0">
                                          <p:val>
                                            <p:strVal val="#ppt_x"/>
                                          </p:val>
                                        </p:tav>
                                        <p:tav tm="100000">
                                          <p:val>
                                            <p:strVal val="#ppt_x"/>
                                          </p:val>
                                        </p:tav>
                                      </p:tavLst>
                                    </p:anim>
                                    <p:anim calcmode="lin" valueType="num">
                                      <p:cBhvr>
                                        <p:cTn id="28"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50"/>
                </a:solidFill>
                <a:latin typeface="Arial Black" panose="020B0A04020102020204" pitchFamily="34" charset="0"/>
              </a:rPr>
              <a:t>What about Monster, Careerbuilder, etc.?</a:t>
            </a:r>
            <a:endParaRPr lang="en-US" dirty="0">
              <a:solidFill>
                <a:srgbClr val="00B050"/>
              </a:solidFill>
              <a:latin typeface="Arial Black" panose="020B0A04020102020204" pitchFamily="34" charset="0"/>
            </a:endParaRPr>
          </a:p>
        </p:txBody>
      </p:sp>
      <p:sp>
        <p:nvSpPr>
          <p:cNvPr id="3" name="Content Placeholder 2"/>
          <p:cNvSpPr>
            <a:spLocks noGrp="1"/>
          </p:cNvSpPr>
          <p:nvPr>
            <p:ph idx="1"/>
          </p:nvPr>
        </p:nvSpPr>
        <p:spPr>
          <a:xfrm>
            <a:off x="304800" y="1752600"/>
            <a:ext cx="8534400" cy="4373565"/>
          </a:xfrm>
        </p:spPr>
        <p:txBody>
          <a:bodyPr/>
          <a:lstStyle/>
          <a:p>
            <a:r>
              <a:rPr lang="en-US" dirty="0" smtClean="0"/>
              <a:t>Use to scope out jobs</a:t>
            </a:r>
          </a:p>
          <a:p>
            <a:pPr lvl="1"/>
            <a:r>
              <a:rPr lang="en-US" dirty="0" smtClean="0"/>
              <a:t>Find a job you like, go to employers website or check for another delivery method</a:t>
            </a:r>
          </a:p>
          <a:p>
            <a:r>
              <a:rPr lang="en-US" dirty="0" smtClean="0"/>
              <a:t>Get career advice, quizzes, etc.</a:t>
            </a:r>
          </a:p>
          <a:p>
            <a:r>
              <a:rPr lang="en-US" dirty="0" smtClean="0"/>
              <a:t>Do not recommend creating account</a:t>
            </a:r>
          </a:p>
          <a:p>
            <a:r>
              <a:rPr lang="en-US" dirty="0" smtClean="0"/>
              <a:t>Too much spam</a:t>
            </a:r>
          </a:p>
          <a:p>
            <a:r>
              <a:rPr lang="en-US" dirty="0" smtClean="0"/>
              <a:t>Contacted for jobs you have no experience in</a:t>
            </a:r>
          </a:p>
          <a:p>
            <a:endParaRPr lang="en-US" dirty="0" smtClean="0"/>
          </a:p>
          <a:p>
            <a:endParaRPr lang="en-US" dirty="0" smtClean="0"/>
          </a:p>
          <a:p>
            <a:endParaRPr lang="en-US" dirty="0"/>
          </a:p>
        </p:txBody>
      </p:sp>
    </p:spTree>
    <p:extLst>
      <p:ext uri="{BB962C8B-B14F-4D97-AF65-F5344CB8AC3E}">
        <p14:creationId xmlns="" xmlns:p14="http://schemas.microsoft.com/office/powerpoint/2010/main" val="261835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extLst>
              <a:ext uri="{28A0092B-C50C-407E-A947-70E740481C1C}">
                <a14:useLocalDpi xmlns="" xmlns:a14="http://schemas.microsoft.com/office/drawing/2010/main" val="0"/>
              </a:ext>
            </a:extLst>
          </a:blip>
          <a:stretch>
            <a:fillRect/>
          </a:stretch>
        </p:blipFill>
        <p:spPr>
          <a:xfrm>
            <a:off x="1031875" y="442677"/>
            <a:ext cx="962842" cy="914400"/>
          </a:xfrm>
          <a:prstGeom prst="rect">
            <a:avLst/>
          </a:prstGeom>
        </p:spPr>
      </p:pic>
      <p:pic>
        <p:nvPicPr>
          <p:cNvPr id="8" name="Picture 7"/>
          <p:cNvPicPr/>
          <p:nvPr/>
        </p:nvPicPr>
        <p:blipFill>
          <a:blip r:embed="rId4" cstate="print">
            <a:extLst>
              <a:ext uri="{28A0092B-C50C-407E-A947-70E740481C1C}">
                <a14:useLocalDpi xmlns="" xmlns:a14="http://schemas.microsoft.com/office/drawing/2010/main" val="0"/>
              </a:ext>
            </a:extLst>
          </a:blip>
          <a:stretch>
            <a:fillRect/>
          </a:stretch>
        </p:blipFill>
        <p:spPr>
          <a:xfrm>
            <a:off x="3661908" y="345879"/>
            <a:ext cx="914400" cy="914400"/>
          </a:xfrm>
          <a:prstGeom prst="rect">
            <a:avLst/>
          </a:prstGeom>
        </p:spPr>
      </p:pic>
      <p:pic>
        <p:nvPicPr>
          <p:cNvPr id="10" name="Picture 9"/>
          <p:cNvPicPr/>
          <p:nvPr/>
        </p:nvPicPr>
        <p:blipFill rotWithShape="1">
          <a:blip r:embed="rId5" cstate="print">
            <a:extLst>
              <a:ext uri="{28A0092B-C50C-407E-A947-70E740481C1C}">
                <a14:useLocalDpi xmlns="" xmlns:a14="http://schemas.microsoft.com/office/drawing/2010/main" val="0"/>
              </a:ext>
            </a:extLst>
          </a:blip>
          <a:srcRect t="6337" b="4930"/>
          <a:stretch/>
        </p:blipFill>
        <p:spPr bwMode="auto">
          <a:xfrm>
            <a:off x="5166314" y="3312586"/>
            <a:ext cx="1005840" cy="914400"/>
          </a:xfrm>
          <a:prstGeom prst="rect">
            <a:avLst/>
          </a:prstGeom>
          <a:ln>
            <a:noFill/>
          </a:ln>
          <a:extLst>
            <a:ext uri="{53640926-AAD7-44D8-BBD7-CCE9431645EC}">
              <a14:shadowObscured xmlns="" xmlns:a14="http://schemas.microsoft.com/office/drawing/2010/main"/>
            </a:ext>
          </a:extLst>
        </p:spPr>
      </p:pic>
      <p:pic>
        <p:nvPicPr>
          <p:cNvPr id="12" name="Picture 11"/>
          <p:cNvPicPr/>
          <p:nvPr/>
        </p:nvPicPr>
        <p:blipFill>
          <a:blip r:embed="rId6" cstate="print">
            <a:extLst>
              <a:ext uri="{28A0092B-C50C-407E-A947-70E740481C1C}">
                <a14:useLocalDpi xmlns="" xmlns:a14="http://schemas.microsoft.com/office/drawing/2010/main" val="0"/>
              </a:ext>
            </a:extLst>
          </a:blip>
          <a:stretch>
            <a:fillRect/>
          </a:stretch>
        </p:blipFill>
        <p:spPr>
          <a:xfrm>
            <a:off x="6943364" y="3215724"/>
            <a:ext cx="1059495" cy="1159290"/>
          </a:xfrm>
          <a:prstGeom prst="rect">
            <a:avLst/>
          </a:prstGeom>
        </p:spPr>
      </p:pic>
      <p:pic>
        <p:nvPicPr>
          <p:cNvPr id="13" name="Picture 12"/>
          <p:cNvPicPr/>
          <p:nvPr/>
        </p:nvPicPr>
        <p:blipFill>
          <a:blip r:embed="rId7" cstate="print">
            <a:extLst>
              <a:ext uri="{28A0092B-C50C-407E-A947-70E740481C1C}">
                <a14:useLocalDpi xmlns="" xmlns:a14="http://schemas.microsoft.com/office/drawing/2010/main" val="0"/>
              </a:ext>
            </a:extLst>
          </a:blip>
          <a:stretch>
            <a:fillRect/>
          </a:stretch>
        </p:blipFill>
        <p:spPr>
          <a:xfrm>
            <a:off x="2667000" y="3287687"/>
            <a:ext cx="1233305" cy="1300603"/>
          </a:xfrm>
          <a:prstGeom prst="rect">
            <a:avLst/>
          </a:prstGeom>
        </p:spPr>
      </p:pic>
      <p:pic>
        <p:nvPicPr>
          <p:cNvPr id="14" name="Picture 13"/>
          <p:cNvPicPr/>
          <p:nvPr/>
        </p:nvPicPr>
        <p:blipFill>
          <a:blip r:embed="rId8" cstate="print">
            <a:extLst>
              <a:ext uri="{28A0092B-C50C-407E-A947-70E740481C1C}">
                <a14:useLocalDpi xmlns="" xmlns:a14="http://schemas.microsoft.com/office/drawing/2010/main" val="0"/>
              </a:ext>
            </a:extLst>
          </a:blip>
          <a:stretch>
            <a:fillRect/>
          </a:stretch>
        </p:blipFill>
        <p:spPr>
          <a:xfrm>
            <a:off x="3661908" y="5400289"/>
            <a:ext cx="1062492" cy="1075909"/>
          </a:xfrm>
          <a:prstGeom prst="rect">
            <a:avLst/>
          </a:prstGeom>
        </p:spPr>
      </p:pic>
      <p:pic>
        <p:nvPicPr>
          <p:cNvPr id="16" name="Picture 15"/>
          <p:cNvPicPr/>
          <p:nvPr/>
        </p:nvPicPr>
        <p:blipFill>
          <a:blip r:embed="rId9" cstate="print">
            <a:extLst>
              <a:ext uri="{28A0092B-C50C-407E-A947-70E740481C1C}">
                <a14:useLocalDpi xmlns="" xmlns:a14="http://schemas.microsoft.com/office/drawing/2010/main" val="0"/>
              </a:ext>
            </a:extLst>
          </a:blip>
          <a:stretch>
            <a:fillRect/>
          </a:stretch>
        </p:blipFill>
        <p:spPr>
          <a:xfrm>
            <a:off x="1861228" y="2125767"/>
            <a:ext cx="1262971" cy="914400"/>
          </a:xfrm>
          <a:prstGeom prst="rect">
            <a:avLst/>
          </a:prstGeom>
        </p:spPr>
      </p:pic>
      <p:pic>
        <p:nvPicPr>
          <p:cNvPr id="4" name="Picture 3"/>
          <p:cNvPicPr/>
          <p:nvPr/>
        </p:nvPicPr>
        <p:blipFill>
          <a:blip r:embed="rId10" cstate="print">
            <a:extLst>
              <a:ext uri="{28A0092B-C50C-407E-A947-70E740481C1C}">
                <a14:useLocalDpi xmlns="" xmlns:a14="http://schemas.microsoft.com/office/drawing/2010/main" val="0"/>
              </a:ext>
            </a:extLst>
          </a:blip>
          <a:stretch>
            <a:fillRect/>
          </a:stretch>
        </p:blipFill>
        <p:spPr>
          <a:xfrm>
            <a:off x="7730717" y="4855734"/>
            <a:ext cx="1302700" cy="1343013"/>
          </a:xfrm>
          <a:prstGeom prst="rect">
            <a:avLst/>
          </a:prstGeom>
        </p:spPr>
      </p:pic>
      <p:pic>
        <p:nvPicPr>
          <p:cNvPr id="17" name="Picture 16"/>
          <p:cNvPicPr/>
          <p:nvPr/>
        </p:nvPicPr>
        <p:blipFill>
          <a:blip r:embed="rId11" cstate="print">
            <a:extLst>
              <a:ext uri="{28A0092B-C50C-407E-A947-70E740481C1C}">
                <a14:useLocalDpi xmlns="" xmlns:a14="http://schemas.microsoft.com/office/drawing/2010/main" val="0"/>
              </a:ext>
            </a:extLst>
          </a:blip>
          <a:stretch>
            <a:fillRect/>
          </a:stretch>
        </p:blipFill>
        <p:spPr>
          <a:xfrm>
            <a:off x="226332" y="2661663"/>
            <a:ext cx="838200" cy="1108123"/>
          </a:xfrm>
          <a:prstGeom prst="rect">
            <a:avLst/>
          </a:prstGeom>
        </p:spPr>
      </p:pic>
      <p:sp>
        <p:nvSpPr>
          <p:cNvPr id="22" name="TextBox 21"/>
          <p:cNvSpPr txBox="1"/>
          <p:nvPr/>
        </p:nvSpPr>
        <p:spPr>
          <a:xfrm>
            <a:off x="351518" y="987424"/>
            <a:ext cx="457200" cy="1569660"/>
          </a:xfrm>
          <a:prstGeom prst="rect">
            <a:avLst/>
          </a:prstGeom>
          <a:noFill/>
        </p:spPr>
        <p:txBody>
          <a:bodyPr wrap="square" rtlCol="0">
            <a:spAutoFit/>
          </a:bodyPr>
          <a:lstStyle/>
          <a:p>
            <a:pPr algn="ctr"/>
            <a:r>
              <a:rPr lang="en-US" sz="9600" b="1" dirty="0" smtClean="0">
                <a:solidFill>
                  <a:srgbClr val="00B050"/>
                </a:solidFill>
                <a:latin typeface="Arabic Typesetting" panose="03020402040406030203" pitchFamily="66" charset="-78"/>
                <a:cs typeface="Arabic Typesetting" panose="03020402040406030203" pitchFamily="66" charset="-78"/>
              </a:rPr>
              <a:t>?</a:t>
            </a:r>
            <a:endParaRPr lang="en-US" sz="9600" b="1" dirty="0">
              <a:solidFill>
                <a:srgbClr val="00B050"/>
              </a:solidFill>
              <a:latin typeface="Arabic Typesetting" panose="03020402040406030203" pitchFamily="66" charset="-78"/>
              <a:cs typeface="Arabic Typesetting" panose="03020402040406030203" pitchFamily="66" charset="-78"/>
            </a:endParaRPr>
          </a:p>
        </p:txBody>
      </p:sp>
      <p:sp>
        <p:nvSpPr>
          <p:cNvPr id="25" name="TextBox 24"/>
          <p:cNvSpPr txBox="1"/>
          <p:nvPr/>
        </p:nvSpPr>
        <p:spPr>
          <a:xfrm>
            <a:off x="5455920" y="288588"/>
            <a:ext cx="635703" cy="1107996"/>
          </a:xfrm>
          <a:prstGeom prst="rect">
            <a:avLst/>
          </a:prstGeom>
          <a:noFill/>
        </p:spPr>
        <p:txBody>
          <a:bodyPr wrap="square" rtlCol="0">
            <a:spAutoFit/>
          </a:bodyPr>
          <a:lstStyle/>
          <a:p>
            <a:pPr algn="ctr"/>
            <a:r>
              <a:rPr lang="en-US" sz="6600" b="1" dirty="0" smtClean="0">
                <a:solidFill>
                  <a:srgbClr val="C00000"/>
                </a:solidFill>
                <a:latin typeface="Arial Black" panose="020B0A04020102020204" pitchFamily="34" charset="0"/>
              </a:rPr>
              <a:t>?</a:t>
            </a:r>
            <a:endParaRPr lang="en-US" sz="6600" b="1" dirty="0">
              <a:solidFill>
                <a:srgbClr val="C00000"/>
              </a:solidFill>
              <a:latin typeface="Arial Black" panose="020B0A04020102020204" pitchFamily="34" charset="0"/>
            </a:endParaRPr>
          </a:p>
        </p:txBody>
      </p:sp>
      <p:sp>
        <p:nvSpPr>
          <p:cNvPr id="26" name="TextBox 25"/>
          <p:cNvSpPr txBox="1"/>
          <p:nvPr/>
        </p:nvSpPr>
        <p:spPr>
          <a:xfrm flipH="1">
            <a:off x="1581784" y="3540368"/>
            <a:ext cx="45719" cy="1200329"/>
          </a:xfrm>
          <a:prstGeom prst="rect">
            <a:avLst/>
          </a:prstGeom>
          <a:noFill/>
        </p:spPr>
        <p:txBody>
          <a:bodyPr wrap="square" rtlCol="0">
            <a:spAutoFit/>
          </a:bodyPr>
          <a:lstStyle/>
          <a:p>
            <a:pPr algn="ctr"/>
            <a:r>
              <a:rPr lang="en-US" sz="7200" b="1" dirty="0" smtClean="0">
                <a:solidFill>
                  <a:schemeClr val="accent5">
                    <a:lumMod val="75000"/>
                  </a:schemeClr>
                </a:solidFill>
                <a:latin typeface="Rockwell Extra Bold" panose="02060903040505020403" pitchFamily="18" charset="0"/>
              </a:rPr>
              <a:t>?</a:t>
            </a:r>
            <a:endParaRPr lang="en-US" sz="5400" b="1" dirty="0">
              <a:solidFill>
                <a:schemeClr val="accent5">
                  <a:lumMod val="75000"/>
                </a:schemeClr>
              </a:solidFill>
              <a:latin typeface="Rockwell Extra Bold" panose="02060903040505020403" pitchFamily="18" charset="0"/>
            </a:endParaRPr>
          </a:p>
        </p:txBody>
      </p:sp>
      <p:sp>
        <p:nvSpPr>
          <p:cNvPr id="27" name="TextBox 26"/>
          <p:cNvSpPr txBox="1"/>
          <p:nvPr/>
        </p:nvSpPr>
        <p:spPr>
          <a:xfrm>
            <a:off x="2236672" y="5400289"/>
            <a:ext cx="1077914" cy="1200329"/>
          </a:xfrm>
          <a:prstGeom prst="rect">
            <a:avLst/>
          </a:prstGeom>
          <a:noFill/>
        </p:spPr>
        <p:txBody>
          <a:bodyPr wrap="square" rtlCol="0">
            <a:spAutoFit/>
          </a:bodyPr>
          <a:lstStyle/>
          <a:p>
            <a:pPr algn="ctr"/>
            <a:r>
              <a:rPr lang="en-US" sz="7200" b="1" dirty="0" smtClean="0">
                <a:solidFill>
                  <a:schemeClr val="accent4">
                    <a:lumMod val="60000"/>
                    <a:lumOff val="40000"/>
                  </a:schemeClr>
                </a:solidFill>
                <a:latin typeface="Wide Latin" panose="020A0A07050505020404" pitchFamily="18" charset="0"/>
              </a:rPr>
              <a:t>?</a:t>
            </a:r>
            <a:endParaRPr lang="en-US" sz="7200" b="1" dirty="0">
              <a:solidFill>
                <a:schemeClr val="accent4">
                  <a:lumMod val="60000"/>
                  <a:lumOff val="40000"/>
                </a:schemeClr>
              </a:solidFill>
              <a:latin typeface="Wide Latin" panose="020A0A07050505020404" pitchFamily="18" charset="0"/>
            </a:endParaRPr>
          </a:p>
        </p:txBody>
      </p:sp>
      <p:sp>
        <p:nvSpPr>
          <p:cNvPr id="28" name="TextBox 27"/>
          <p:cNvSpPr txBox="1"/>
          <p:nvPr/>
        </p:nvSpPr>
        <p:spPr>
          <a:xfrm>
            <a:off x="5863023" y="1593617"/>
            <a:ext cx="457200" cy="1446550"/>
          </a:xfrm>
          <a:prstGeom prst="rect">
            <a:avLst/>
          </a:prstGeom>
          <a:noFill/>
        </p:spPr>
        <p:txBody>
          <a:bodyPr wrap="square" rtlCol="0">
            <a:spAutoFit/>
          </a:bodyPr>
          <a:lstStyle/>
          <a:p>
            <a:pPr algn="ctr"/>
            <a:r>
              <a:rPr lang="en-US" sz="8800" b="1" dirty="0" smtClean="0">
                <a:solidFill>
                  <a:srgbClr val="FFC000"/>
                </a:solidFill>
                <a:latin typeface="New Century Schoolbook Italic" pitchFamily="18" charset="0"/>
              </a:rPr>
              <a:t>?</a:t>
            </a:r>
            <a:endParaRPr lang="en-US" sz="8800" b="1" dirty="0">
              <a:solidFill>
                <a:srgbClr val="FFC000"/>
              </a:solidFill>
              <a:latin typeface="New Century Schoolbook Italic" pitchFamily="18" charset="0"/>
            </a:endParaRPr>
          </a:p>
        </p:txBody>
      </p:sp>
      <p:sp>
        <p:nvSpPr>
          <p:cNvPr id="29" name="TextBox 28"/>
          <p:cNvSpPr txBox="1"/>
          <p:nvPr/>
        </p:nvSpPr>
        <p:spPr>
          <a:xfrm>
            <a:off x="8153400" y="660114"/>
            <a:ext cx="457200" cy="1200329"/>
          </a:xfrm>
          <a:prstGeom prst="rect">
            <a:avLst/>
          </a:prstGeom>
          <a:noFill/>
        </p:spPr>
        <p:txBody>
          <a:bodyPr wrap="square" rtlCol="0">
            <a:spAutoFit/>
          </a:bodyPr>
          <a:lstStyle/>
          <a:p>
            <a:pPr algn="ctr"/>
            <a:r>
              <a:rPr lang="en-US" sz="7200" b="1" dirty="0" smtClean="0">
                <a:solidFill>
                  <a:schemeClr val="accent3">
                    <a:lumMod val="75000"/>
                  </a:schemeClr>
                </a:solidFill>
                <a:latin typeface="MV Boli" panose="02000500030200090000" pitchFamily="2" charset="0"/>
                <a:cs typeface="MV Boli" panose="02000500030200090000" pitchFamily="2" charset="0"/>
              </a:rPr>
              <a:t>?</a:t>
            </a:r>
            <a:endParaRPr lang="en-US" sz="7200" b="1" dirty="0">
              <a:solidFill>
                <a:schemeClr val="accent3">
                  <a:lumMod val="75000"/>
                </a:schemeClr>
              </a:solidFill>
              <a:latin typeface="MV Boli" panose="02000500030200090000" pitchFamily="2" charset="0"/>
              <a:cs typeface="MV Boli" panose="02000500030200090000" pitchFamily="2" charset="0"/>
            </a:endParaRPr>
          </a:p>
        </p:txBody>
      </p:sp>
      <p:sp>
        <p:nvSpPr>
          <p:cNvPr id="30" name="TextBox 29"/>
          <p:cNvSpPr txBox="1"/>
          <p:nvPr/>
        </p:nvSpPr>
        <p:spPr>
          <a:xfrm>
            <a:off x="2547029" y="803079"/>
            <a:ext cx="457200" cy="1107996"/>
          </a:xfrm>
          <a:prstGeom prst="rect">
            <a:avLst/>
          </a:prstGeom>
          <a:noFill/>
        </p:spPr>
        <p:txBody>
          <a:bodyPr wrap="square" rtlCol="0">
            <a:spAutoFit/>
          </a:bodyPr>
          <a:lstStyle/>
          <a:p>
            <a:pPr algn="ctr"/>
            <a:r>
              <a:rPr lang="en-US" sz="6600" b="1" dirty="0" smtClean="0">
                <a:solidFill>
                  <a:schemeClr val="accent2">
                    <a:lumMod val="60000"/>
                    <a:lumOff val="40000"/>
                  </a:schemeClr>
                </a:solidFill>
                <a:latin typeface="Magneto" panose="04030805050802020D02" pitchFamily="82" charset="0"/>
              </a:rPr>
              <a:t>?</a:t>
            </a:r>
            <a:endParaRPr lang="en-US" sz="6600" b="1" dirty="0">
              <a:solidFill>
                <a:schemeClr val="accent2">
                  <a:lumMod val="60000"/>
                  <a:lumOff val="40000"/>
                </a:schemeClr>
              </a:solidFill>
              <a:latin typeface="Magneto" panose="04030805050802020D02" pitchFamily="82" charset="0"/>
            </a:endParaRPr>
          </a:p>
        </p:txBody>
      </p:sp>
      <p:sp>
        <p:nvSpPr>
          <p:cNvPr id="31" name="TextBox 30"/>
          <p:cNvSpPr txBox="1"/>
          <p:nvPr/>
        </p:nvSpPr>
        <p:spPr>
          <a:xfrm>
            <a:off x="8285887" y="2505596"/>
            <a:ext cx="457200" cy="1323439"/>
          </a:xfrm>
          <a:prstGeom prst="rect">
            <a:avLst/>
          </a:prstGeom>
          <a:noFill/>
        </p:spPr>
        <p:txBody>
          <a:bodyPr wrap="square" rtlCol="0">
            <a:spAutoFit/>
          </a:bodyPr>
          <a:lstStyle/>
          <a:p>
            <a:pPr algn="ctr"/>
            <a:r>
              <a:rPr lang="en-US" sz="8000" b="1" dirty="0" smtClean="0">
                <a:solidFill>
                  <a:schemeClr val="tx2">
                    <a:lumMod val="20000"/>
                    <a:lumOff val="80000"/>
                  </a:schemeClr>
                </a:solidFill>
                <a:latin typeface="Book Antiqua" panose="02040602050305030304" pitchFamily="18" charset="0"/>
              </a:rPr>
              <a:t>?</a:t>
            </a:r>
            <a:endParaRPr lang="en-US" sz="8000" b="1" dirty="0">
              <a:solidFill>
                <a:schemeClr val="tx2">
                  <a:lumMod val="20000"/>
                  <a:lumOff val="80000"/>
                </a:schemeClr>
              </a:solidFill>
              <a:latin typeface="Book Antiqua" panose="02040602050305030304" pitchFamily="18" charset="0"/>
            </a:endParaRPr>
          </a:p>
        </p:txBody>
      </p:sp>
      <p:sp>
        <p:nvSpPr>
          <p:cNvPr id="32" name="TextBox 31"/>
          <p:cNvSpPr txBox="1"/>
          <p:nvPr/>
        </p:nvSpPr>
        <p:spPr>
          <a:xfrm>
            <a:off x="6297135" y="4034292"/>
            <a:ext cx="511629" cy="1107996"/>
          </a:xfrm>
          <a:prstGeom prst="rect">
            <a:avLst/>
          </a:prstGeom>
          <a:noFill/>
        </p:spPr>
        <p:txBody>
          <a:bodyPr wrap="square" rtlCol="0">
            <a:spAutoFit/>
          </a:bodyPr>
          <a:lstStyle/>
          <a:p>
            <a:pPr algn="ctr"/>
            <a:r>
              <a:rPr lang="en-US" sz="6600" b="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a:t>
            </a:r>
            <a:endParaRPr lang="en-US" sz="66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3" name="TextBox 32"/>
          <p:cNvSpPr txBox="1"/>
          <p:nvPr/>
        </p:nvSpPr>
        <p:spPr>
          <a:xfrm>
            <a:off x="4343400" y="4034292"/>
            <a:ext cx="655320" cy="1107996"/>
          </a:xfrm>
          <a:prstGeom prst="rect">
            <a:avLst/>
          </a:prstGeom>
          <a:noFill/>
        </p:spPr>
        <p:txBody>
          <a:bodyPr wrap="square" rtlCol="0">
            <a:spAutoFit/>
          </a:bodyPr>
          <a:lstStyle/>
          <a:p>
            <a:pPr algn="ctr"/>
            <a:r>
              <a:rPr lang="en-US" sz="6600" b="1" dirty="0" smtClean="0">
                <a:solidFill>
                  <a:schemeClr val="bg1">
                    <a:lumMod val="65000"/>
                  </a:schemeClr>
                </a:solidFill>
                <a:latin typeface="Jokerman" panose="04090605060D06020702" pitchFamily="82" charset="0"/>
              </a:rPr>
              <a:t>?</a:t>
            </a:r>
            <a:endParaRPr lang="en-US" sz="6600" b="1" dirty="0">
              <a:solidFill>
                <a:schemeClr val="bg1">
                  <a:lumMod val="65000"/>
                </a:schemeClr>
              </a:solidFill>
              <a:latin typeface="Jokerman" panose="04090605060D06020702" pitchFamily="82" charset="0"/>
            </a:endParaRPr>
          </a:p>
        </p:txBody>
      </p:sp>
      <p:sp>
        <p:nvSpPr>
          <p:cNvPr id="34" name="TextBox 33"/>
          <p:cNvSpPr txBox="1"/>
          <p:nvPr/>
        </p:nvSpPr>
        <p:spPr>
          <a:xfrm>
            <a:off x="354872" y="4740696"/>
            <a:ext cx="788127" cy="1107996"/>
          </a:xfrm>
          <a:prstGeom prst="rect">
            <a:avLst/>
          </a:prstGeom>
          <a:noFill/>
        </p:spPr>
        <p:txBody>
          <a:bodyPr wrap="square" rtlCol="0">
            <a:spAutoFit/>
          </a:bodyPr>
          <a:lstStyle/>
          <a:p>
            <a:pPr algn="ctr"/>
            <a:r>
              <a:rPr lang="en-US" sz="6600" b="1" dirty="0" smtClean="0">
                <a:solidFill>
                  <a:schemeClr val="tx2">
                    <a:lumMod val="60000"/>
                    <a:lumOff val="40000"/>
                  </a:schemeClr>
                </a:solidFill>
                <a:latin typeface="Bodoni MT Black" panose="02070A03080606020203" pitchFamily="18" charset="0"/>
              </a:rPr>
              <a:t>?</a:t>
            </a:r>
            <a:endParaRPr lang="en-US" sz="6600" b="1" dirty="0">
              <a:solidFill>
                <a:schemeClr val="tx2">
                  <a:lumMod val="60000"/>
                  <a:lumOff val="40000"/>
                </a:schemeClr>
              </a:solidFill>
              <a:latin typeface="Bodoni MT Black" panose="02070A03080606020203" pitchFamily="18" charset="0"/>
            </a:endParaRPr>
          </a:p>
        </p:txBody>
      </p:sp>
      <p:pic>
        <p:nvPicPr>
          <p:cNvPr id="35" name="Picture 34"/>
          <p:cNvPicPr/>
          <p:nvPr/>
        </p:nvPicPr>
        <p:blipFill>
          <a:blip r:embed="rId12" cstate="print">
            <a:extLst>
              <a:ext uri="{28A0092B-C50C-407E-A947-70E740481C1C}">
                <a14:useLocalDpi xmlns="" xmlns:a14="http://schemas.microsoft.com/office/drawing/2010/main" val="0"/>
              </a:ext>
            </a:extLst>
          </a:blip>
          <a:stretch>
            <a:fillRect/>
          </a:stretch>
        </p:blipFill>
        <p:spPr>
          <a:xfrm>
            <a:off x="6661919" y="1335228"/>
            <a:ext cx="1255576" cy="1050429"/>
          </a:xfrm>
          <a:prstGeom prst="rect">
            <a:avLst/>
          </a:prstGeom>
        </p:spPr>
      </p:pic>
      <p:pic>
        <p:nvPicPr>
          <p:cNvPr id="36" name="Picture 35"/>
          <p:cNvPicPr/>
          <p:nvPr/>
        </p:nvPicPr>
        <p:blipFill rotWithShape="1">
          <a:blip r:embed="rId13" cstate="print">
            <a:extLst>
              <a:ext uri="{28A0092B-C50C-407E-A947-70E740481C1C}">
                <a14:useLocalDpi xmlns="" xmlns:a14="http://schemas.microsoft.com/office/drawing/2010/main" val="0"/>
              </a:ext>
            </a:extLst>
          </a:blip>
          <a:srcRect l="12550" t="10451" r="9794" b="7187"/>
          <a:stretch/>
        </p:blipFill>
        <p:spPr bwMode="auto">
          <a:xfrm>
            <a:off x="6482036" y="5497646"/>
            <a:ext cx="922655" cy="914400"/>
          </a:xfrm>
          <a:prstGeom prst="rect">
            <a:avLst/>
          </a:prstGeom>
          <a:ln>
            <a:noFill/>
          </a:ln>
          <a:extLst>
            <a:ext uri="{53640926-AAD7-44D8-BBD7-CCE9431645EC}">
              <a14:shadowObscured xmlns="" xmlns:a14="http://schemas.microsoft.com/office/drawing/2010/main"/>
            </a:ext>
          </a:extLst>
        </p:spPr>
      </p:pic>
      <p:pic>
        <p:nvPicPr>
          <p:cNvPr id="37" name="Picture 36"/>
          <p:cNvPicPr/>
          <p:nvPr/>
        </p:nvPicPr>
        <p:blipFill rotWithShape="1">
          <a:blip r:embed="rId14" cstate="print">
            <a:extLst>
              <a:ext uri="{28A0092B-C50C-407E-A947-70E740481C1C}">
                <a14:useLocalDpi xmlns="" xmlns:a14="http://schemas.microsoft.com/office/drawing/2010/main" val="0"/>
              </a:ext>
            </a:extLst>
          </a:blip>
          <a:srcRect l="9488" t="10401" r="8568" b="11999"/>
          <a:stretch/>
        </p:blipFill>
        <p:spPr bwMode="auto">
          <a:xfrm>
            <a:off x="3906814" y="2125767"/>
            <a:ext cx="1091906" cy="1089957"/>
          </a:xfrm>
          <a:prstGeom prst="rect">
            <a:avLst/>
          </a:prstGeom>
          <a:ln>
            <a:noFill/>
          </a:ln>
          <a:extLst>
            <a:ext uri="{53640926-AAD7-44D8-BBD7-CCE9431645EC}">
              <a14:shadowObscured xmlns="" xmlns:a14="http://schemas.microsoft.com/office/drawing/2010/main"/>
            </a:ext>
          </a:extLst>
        </p:spPr>
      </p:pic>
      <p:sp>
        <p:nvSpPr>
          <p:cNvPr id="38" name="TextBox 37"/>
          <p:cNvSpPr txBox="1"/>
          <p:nvPr/>
        </p:nvSpPr>
        <p:spPr>
          <a:xfrm>
            <a:off x="4998720" y="5354681"/>
            <a:ext cx="1077914" cy="1200329"/>
          </a:xfrm>
          <a:prstGeom prst="rect">
            <a:avLst/>
          </a:prstGeom>
          <a:noFill/>
        </p:spPr>
        <p:txBody>
          <a:bodyPr wrap="square" rtlCol="0">
            <a:spAutoFit/>
          </a:bodyPr>
          <a:lstStyle/>
          <a:p>
            <a:pPr algn="ctr"/>
            <a:r>
              <a:rPr lang="en-US" sz="7200" b="1" dirty="0" smtClean="0">
                <a:solidFill>
                  <a:schemeClr val="accent3">
                    <a:lumMod val="75000"/>
                  </a:schemeClr>
                </a:solidFill>
                <a:latin typeface="Cooper Black" panose="0208090404030B020404" pitchFamily="18" charset="0"/>
              </a:rPr>
              <a:t>?</a:t>
            </a:r>
            <a:endParaRPr lang="en-US" sz="7200" b="1" dirty="0">
              <a:solidFill>
                <a:schemeClr val="accent3">
                  <a:lumMod val="75000"/>
                </a:schemeClr>
              </a:solidFill>
              <a:latin typeface="Cooper Black" panose="0208090404030B020404" pitchFamily="18" charset="0"/>
            </a:endParaRPr>
          </a:p>
        </p:txBody>
      </p:sp>
    </p:spTree>
    <p:extLst>
      <p:ext uri="{BB962C8B-B14F-4D97-AF65-F5344CB8AC3E}">
        <p14:creationId xmlns="" xmlns:p14="http://schemas.microsoft.com/office/powerpoint/2010/main" val="285783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anim calcmode="lin" valueType="num">
                                      <p:cBhvr>
                                        <p:cTn id="13" dur="500" fill="hold"/>
                                        <p:tgtEl>
                                          <p:spTgt spid="25"/>
                                        </p:tgtEl>
                                        <p:attrNameLst>
                                          <p:attrName>ppt_x</p:attrName>
                                        </p:attrNameLst>
                                      </p:cBhvr>
                                      <p:tavLst>
                                        <p:tav tm="0">
                                          <p:val>
                                            <p:strVal val="#ppt_x"/>
                                          </p:val>
                                        </p:tav>
                                        <p:tav tm="100000">
                                          <p:val>
                                            <p:strVal val="#ppt_x"/>
                                          </p:val>
                                        </p:tav>
                                      </p:tavLst>
                                    </p:anim>
                                    <p:anim calcmode="lin" valueType="num">
                                      <p:cBhvr>
                                        <p:cTn id="14" dur="500" fill="hold"/>
                                        <p:tgtEl>
                                          <p:spTgt spid="2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35"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style.rotation</p:attrName>
                                        </p:attrNameLst>
                                      </p:cBhvr>
                                      <p:tavLst>
                                        <p:tav tm="0">
                                          <p:val>
                                            <p:fltVal val="720"/>
                                          </p:val>
                                        </p:tav>
                                        <p:tav tm="100000">
                                          <p:val>
                                            <p:fltVal val="0"/>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ppt_w</p:attrName>
                                        </p:attrNameLst>
                                      </p:cBhvr>
                                      <p:tavLst>
                                        <p:tav tm="0">
                                          <p:val>
                                            <p:fltVal val="0"/>
                                          </p:val>
                                        </p:tav>
                                        <p:tav tm="100000">
                                          <p:val>
                                            <p:strVal val="#ppt_w"/>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anim calcmode="lin" valueType="num">
                                      <p:cBhvr>
                                        <p:cTn id="25" dur="500" fill="hold"/>
                                        <p:tgtEl>
                                          <p:spTgt spid="26"/>
                                        </p:tgtEl>
                                        <p:attrNameLst>
                                          <p:attrName>ppt_x</p:attrName>
                                        </p:attrNameLst>
                                      </p:cBhvr>
                                      <p:tavLst>
                                        <p:tav tm="0">
                                          <p:val>
                                            <p:strVal val="#ppt_x"/>
                                          </p:val>
                                        </p:tav>
                                        <p:tav tm="100000">
                                          <p:val>
                                            <p:strVal val="#ppt_x"/>
                                          </p:val>
                                        </p:tav>
                                      </p:tavLst>
                                    </p:anim>
                                    <p:anim calcmode="lin" valueType="num">
                                      <p:cBhvr>
                                        <p:cTn id="26" dur="500" fill="hold"/>
                                        <p:tgtEl>
                                          <p:spTgt spid="26"/>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35"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style.rotation</p:attrName>
                                        </p:attrNameLst>
                                      </p:cBhvr>
                                      <p:tavLst>
                                        <p:tav tm="0">
                                          <p:val>
                                            <p:fltVal val="720"/>
                                          </p:val>
                                        </p:tav>
                                        <p:tav tm="100000">
                                          <p:val>
                                            <p:fltVal val="0"/>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 calcmode="lin" valueType="num">
                                      <p:cBhvr>
                                        <p:cTn id="33" dur="500" fill="hold"/>
                                        <p:tgtEl>
                                          <p:spTgt spid="8"/>
                                        </p:tgtEl>
                                        <p:attrNameLst>
                                          <p:attrName>ppt_w</p:attrName>
                                        </p:attrNameLst>
                                      </p:cBhvr>
                                      <p:tavLst>
                                        <p:tav tm="0">
                                          <p:val>
                                            <p:fltVal val="0"/>
                                          </p:val>
                                        </p:tav>
                                        <p:tav tm="100000">
                                          <p:val>
                                            <p:strVal val="#ppt_w"/>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anim calcmode="lin" valueType="num">
                                      <p:cBhvr>
                                        <p:cTn id="37" dur="500" fill="hold"/>
                                        <p:tgtEl>
                                          <p:spTgt spid="34"/>
                                        </p:tgtEl>
                                        <p:attrNameLst>
                                          <p:attrName>ppt_x</p:attrName>
                                        </p:attrNameLst>
                                      </p:cBhvr>
                                      <p:tavLst>
                                        <p:tav tm="0">
                                          <p:val>
                                            <p:strVal val="#ppt_x"/>
                                          </p:val>
                                        </p:tav>
                                        <p:tav tm="100000">
                                          <p:val>
                                            <p:strVal val="#ppt_x"/>
                                          </p:val>
                                        </p:tav>
                                      </p:tavLst>
                                    </p:anim>
                                    <p:anim calcmode="lin" valueType="num">
                                      <p:cBhvr>
                                        <p:cTn id="38" dur="500" fill="hold"/>
                                        <p:tgtEl>
                                          <p:spTgt spid="34"/>
                                        </p:tgtEl>
                                        <p:attrNameLst>
                                          <p:attrName>ppt_y</p:attrName>
                                        </p:attrNameLst>
                                      </p:cBhvr>
                                      <p:tavLst>
                                        <p:tav tm="0">
                                          <p:val>
                                            <p:strVal val="#ppt_y-.1"/>
                                          </p:val>
                                        </p:tav>
                                        <p:tav tm="100000">
                                          <p:val>
                                            <p:strVal val="#ppt_y"/>
                                          </p:val>
                                        </p:tav>
                                      </p:tavLst>
                                    </p:anim>
                                  </p:childTnLst>
                                </p:cTn>
                              </p:par>
                              <p:par>
                                <p:cTn id="39" presetID="35"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anim calcmode="lin" valueType="num">
                                      <p:cBhvr>
                                        <p:cTn id="42" dur="500" fill="hold"/>
                                        <p:tgtEl>
                                          <p:spTgt spid="36"/>
                                        </p:tgtEl>
                                        <p:attrNameLst>
                                          <p:attrName>style.rotation</p:attrName>
                                        </p:attrNameLst>
                                      </p:cBhvr>
                                      <p:tavLst>
                                        <p:tav tm="0">
                                          <p:val>
                                            <p:fltVal val="720"/>
                                          </p:val>
                                        </p:tav>
                                        <p:tav tm="100000">
                                          <p:val>
                                            <p:fltVal val="0"/>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anim calcmode="lin" valueType="num">
                                      <p:cBhvr>
                                        <p:cTn id="44" dur="500" fill="hold"/>
                                        <p:tgtEl>
                                          <p:spTgt spid="36"/>
                                        </p:tgtEl>
                                        <p:attrNameLst>
                                          <p:attrName>ppt_w</p:attrName>
                                        </p:attrNameLst>
                                      </p:cBhvr>
                                      <p:tavLst>
                                        <p:tav tm="0">
                                          <p:val>
                                            <p:fltVal val="0"/>
                                          </p:val>
                                        </p:tav>
                                        <p:tav tm="100000">
                                          <p:val>
                                            <p:strVal val="#ppt_w"/>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strVal val="#ppt_x"/>
                                          </p:val>
                                        </p:tav>
                                        <p:tav tm="100000">
                                          <p:val>
                                            <p:strVal val="#ppt_x"/>
                                          </p:val>
                                        </p:tav>
                                      </p:tavLst>
                                    </p:anim>
                                    <p:anim calcmode="lin" valueType="num">
                                      <p:cBhvr>
                                        <p:cTn id="49" dur="500" fill="hold"/>
                                        <p:tgtEl>
                                          <p:spTgt spid="33"/>
                                        </p:tgtEl>
                                        <p:attrNameLst>
                                          <p:attrName>ppt_y</p:attrName>
                                        </p:attrNameLst>
                                      </p:cBhvr>
                                      <p:tavLst>
                                        <p:tav tm="0">
                                          <p:val>
                                            <p:strVal val="#ppt_y-.1"/>
                                          </p:val>
                                        </p:tav>
                                        <p:tav tm="100000">
                                          <p:val>
                                            <p:strVal val="#ppt_y"/>
                                          </p:val>
                                        </p:tav>
                                      </p:tavLst>
                                    </p:anim>
                                  </p:childTnLst>
                                </p:cTn>
                              </p:par>
                            </p:childTnLst>
                          </p:cTn>
                        </p:par>
                        <p:par>
                          <p:cTn id="50" fill="hold">
                            <p:stCondLst>
                              <p:cond delay="1500"/>
                            </p:stCondLst>
                            <p:childTnLst>
                              <p:par>
                                <p:cTn id="51" presetID="35" presetClass="entr" presetSubtype="0"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anim calcmode="lin" valueType="num">
                                      <p:cBhvr>
                                        <p:cTn id="54" dur="500" fill="hold"/>
                                        <p:tgtEl>
                                          <p:spTgt spid="10"/>
                                        </p:tgtEl>
                                        <p:attrNameLst>
                                          <p:attrName>style.rotation</p:attrName>
                                        </p:attrNameLst>
                                      </p:cBhvr>
                                      <p:tavLst>
                                        <p:tav tm="0">
                                          <p:val>
                                            <p:fltVal val="720"/>
                                          </p:val>
                                        </p:tav>
                                        <p:tav tm="100000">
                                          <p:val>
                                            <p:fltVal val="0"/>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 calcmode="lin" valueType="num">
                                      <p:cBhvr>
                                        <p:cTn id="56" dur="500" fill="hold"/>
                                        <p:tgtEl>
                                          <p:spTgt spid="10"/>
                                        </p:tgtEl>
                                        <p:attrNameLst>
                                          <p:attrName>ppt_w</p:attrName>
                                        </p:attrNameLst>
                                      </p:cBhvr>
                                      <p:tavLst>
                                        <p:tav tm="0">
                                          <p:val>
                                            <p:fltVal val="0"/>
                                          </p:val>
                                        </p:tav>
                                        <p:tav tm="100000">
                                          <p:val>
                                            <p:strVal val="#ppt_w"/>
                                          </p:val>
                                        </p:tav>
                                      </p:tavLst>
                                    </p:anim>
                                  </p:childTnLst>
                                </p:cTn>
                              </p:par>
                              <p:par>
                                <p:cTn id="57" presetID="35"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anim calcmode="lin" valueType="num">
                                      <p:cBhvr>
                                        <p:cTn id="60" dur="500" fill="hold"/>
                                        <p:tgtEl>
                                          <p:spTgt spid="12"/>
                                        </p:tgtEl>
                                        <p:attrNameLst>
                                          <p:attrName>style.rotation</p:attrName>
                                        </p:attrNameLst>
                                      </p:cBhvr>
                                      <p:tavLst>
                                        <p:tav tm="0">
                                          <p:val>
                                            <p:fltVal val="720"/>
                                          </p:val>
                                        </p:tav>
                                        <p:tav tm="100000">
                                          <p:val>
                                            <p:fltVal val="0"/>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 calcmode="lin" valueType="num">
                                      <p:cBhvr>
                                        <p:cTn id="62" dur="500" fill="hold"/>
                                        <p:tgtEl>
                                          <p:spTgt spid="12"/>
                                        </p:tgtEl>
                                        <p:attrNameLst>
                                          <p:attrName>ppt_w</p:attrName>
                                        </p:attrNameLst>
                                      </p:cBhvr>
                                      <p:tavLst>
                                        <p:tav tm="0">
                                          <p:val>
                                            <p:fltVal val="0"/>
                                          </p:val>
                                        </p:tav>
                                        <p:tav tm="100000">
                                          <p:val>
                                            <p:strVal val="#ppt_w"/>
                                          </p:val>
                                        </p:tav>
                                      </p:tavLst>
                                    </p:anim>
                                  </p:childTnLst>
                                </p:cTn>
                              </p:par>
                            </p:childTnLst>
                          </p:cTn>
                        </p:par>
                        <p:par>
                          <p:cTn id="63" fill="hold">
                            <p:stCondLst>
                              <p:cond delay="2000"/>
                            </p:stCondLst>
                            <p:childTnLst>
                              <p:par>
                                <p:cTn id="64" presetID="47" presetClass="entr" presetSubtype="0"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strVal val="#ppt_x"/>
                                          </p:val>
                                        </p:tav>
                                        <p:tav tm="100000">
                                          <p:val>
                                            <p:strVal val="#ppt_x"/>
                                          </p:val>
                                        </p:tav>
                                      </p:tavLst>
                                    </p:anim>
                                    <p:anim calcmode="lin" valueType="num">
                                      <p:cBhvr>
                                        <p:cTn id="68" dur="500" fill="hold"/>
                                        <p:tgtEl>
                                          <p:spTgt spid="27"/>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anim calcmode="lin" valueType="num">
                                      <p:cBhvr>
                                        <p:cTn id="72" dur="500" fill="hold"/>
                                        <p:tgtEl>
                                          <p:spTgt spid="28"/>
                                        </p:tgtEl>
                                        <p:attrNameLst>
                                          <p:attrName>ppt_x</p:attrName>
                                        </p:attrNameLst>
                                      </p:cBhvr>
                                      <p:tavLst>
                                        <p:tav tm="0">
                                          <p:val>
                                            <p:strVal val="#ppt_x"/>
                                          </p:val>
                                        </p:tav>
                                        <p:tav tm="100000">
                                          <p:val>
                                            <p:strVal val="#ppt_x"/>
                                          </p:val>
                                        </p:tav>
                                      </p:tavLst>
                                    </p:anim>
                                    <p:anim calcmode="lin" valueType="num">
                                      <p:cBhvr>
                                        <p:cTn id="73" dur="500" fill="hold"/>
                                        <p:tgtEl>
                                          <p:spTgt spid="28"/>
                                        </p:tgtEl>
                                        <p:attrNameLst>
                                          <p:attrName>ppt_y</p:attrName>
                                        </p:attrNameLst>
                                      </p:cBhvr>
                                      <p:tavLst>
                                        <p:tav tm="0">
                                          <p:val>
                                            <p:strVal val="#ppt_y-.1"/>
                                          </p:val>
                                        </p:tav>
                                        <p:tav tm="100000">
                                          <p:val>
                                            <p:strVal val="#ppt_y"/>
                                          </p:val>
                                        </p:tav>
                                      </p:tavLst>
                                    </p:anim>
                                  </p:childTnLst>
                                </p:cTn>
                              </p:par>
                              <p:par>
                                <p:cTn id="74" presetID="35" presetClass="entr" presetSubtype="0" fill="hold"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500"/>
                                        <p:tgtEl>
                                          <p:spTgt spid="13"/>
                                        </p:tgtEl>
                                      </p:cBhvr>
                                    </p:animEffect>
                                    <p:anim calcmode="lin" valueType="num">
                                      <p:cBhvr>
                                        <p:cTn id="77" dur="500" fill="hold"/>
                                        <p:tgtEl>
                                          <p:spTgt spid="13"/>
                                        </p:tgtEl>
                                        <p:attrNameLst>
                                          <p:attrName>style.rotation</p:attrName>
                                        </p:attrNameLst>
                                      </p:cBhvr>
                                      <p:tavLst>
                                        <p:tav tm="0">
                                          <p:val>
                                            <p:fltVal val="720"/>
                                          </p:val>
                                        </p:tav>
                                        <p:tav tm="100000">
                                          <p:val>
                                            <p:fltVal val="0"/>
                                          </p:val>
                                        </p:tav>
                                      </p:tavLst>
                                    </p:anim>
                                    <p:anim calcmode="lin" valueType="num">
                                      <p:cBhvr>
                                        <p:cTn id="78" dur="500" fill="hold"/>
                                        <p:tgtEl>
                                          <p:spTgt spid="13"/>
                                        </p:tgtEl>
                                        <p:attrNameLst>
                                          <p:attrName>ppt_h</p:attrName>
                                        </p:attrNameLst>
                                      </p:cBhvr>
                                      <p:tavLst>
                                        <p:tav tm="0">
                                          <p:val>
                                            <p:fltVal val="0"/>
                                          </p:val>
                                        </p:tav>
                                        <p:tav tm="100000">
                                          <p:val>
                                            <p:strVal val="#ppt_h"/>
                                          </p:val>
                                        </p:tav>
                                      </p:tavLst>
                                    </p:anim>
                                    <p:anim calcmode="lin" valueType="num">
                                      <p:cBhvr>
                                        <p:cTn id="79" dur="500" fill="hold"/>
                                        <p:tgtEl>
                                          <p:spTgt spid="13"/>
                                        </p:tgtEl>
                                        <p:attrNameLst>
                                          <p:attrName>ppt_w</p:attrName>
                                        </p:attrNameLst>
                                      </p:cBhvr>
                                      <p:tavLst>
                                        <p:tav tm="0">
                                          <p:val>
                                            <p:fltVal val="0"/>
                                          </p:val>
                                        </p:tav>
                                        <p:tav tm="100000">
                                          <p:val>
                                            <p:strVal val="#ppt_w"/>
                                          </p:val>
                                        </p:tav>
                                      </p:tavLst>
                                    </p:anim>
                                  </p:childTnLst>
                                </p:cTn>
                              </p:par>
                            </p:childTnLst>
                          </p:cTn>
                        </p:par>
                        <p:par>
                          <p:cTn id="80" fill="hold">
                            <p:stCondLst>
                              <p:cond delay="2500"/>
                            </p:stCondLst>
                            <p:childTnLst>
                              <p:par>
                                <p:cTn id="81" presetID="47" presetClass="entr" presetSubtype="0"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anim calcmode="lin" valueType="num">
                                      <p:cBhvr>
                                        <p:cTn id="84" dur="500" fill="hold"/>
                                        <p:tgtEl>
                                          <p:spTgt spid="29"/>
                                        </p:tgtEl>
                                        <p:attrNameLst>
                                          <p:attrName>ppt_x</p:attrName>
                                        </p:attrNameLst>
                                      </p:cBhvr>
                                      <p:tavLst>
                                        <p:tav tm="0">
                                          <p:val>
                                            <p:strVal val="#ppt_x"/>
                                          </p:val>
                                        </p:tav>
                                        <p:tav tm="100000">
                                          <p:val>
                                            <p:strVal val="#ppt_x"/>
                                          </p:val>
                                        </p:tav>
                                      </p:tavLst>
                                    </p:anim>
                                    <p:anim calcmode="lin" valueType="num">
                                      <p:cBhvr>
                                        <p:cTn id="85" dur="500" fill="hold"/>
                                        <p:tgtEl>
                                          <p:spTgt spid="29"/>
                                        </p:tgtEl>
                                        <p:attrNameLst>
                                          <p:attrName>ppt_y</p:attrName>
                                        </p:attrNameLst>
                                      </p:cBhvr>
                                      <p:tavLst>
                                        <p:tav tm="0">
                                          <p:val>
                                            <p:strVal val="#ppt_y-.1"/>
                                          </p:val>
                                        </p:tav>
                                        <p:tav tm="100000">
                                          <p:val>
                                            <p:strVal val="#ppt_y"/>
                                          </p:val>
                                        </p:tav>
                                      </p:tavLst>
                                    </p:anim>
                                  </p:childTnLst>
                                </p:cTn>
                              </p:par>
                            </p:childTnLst>
                          </p:cTn>
                        </p:par>
                        <p:par>
                          <p:cTn id="86" fill="hold">
                            <p:stCondLst>
                              <p:cond delay="3000"/>
                            </p:stCondLst>
                            <p:childTnLst>
                              <p:par>
                                <p:cTn id="87" presetID="35" presetClass="entr" presetSubtype="0"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fade">
                                      <p:cBhvr>
                                        <p:cTn id="89" dur="500"/>
                                        <p:tgtEl>
                                          <p:spTgt spid="14"/>
                                        </p:tgtEl>
                                      </p:cBhvr>
                                    </p:animEffect>
                                    <p:anim calcmode="lin" valueType="num">
                                      <p:cBhvr>
                                        <p:cTn id="90" dur="500" fill="hold"/>
                                        <p:tgtEl>
                                          <p:spTgt spid="14"/>
                                        </p:tgtEl>
                                        <p:attrNameLst>
                                          <p:attrName>style.rotation</p:attrName>
                                        </p:attrNameLst>
                                      </p:cBhvr>
                                      <p:tavLst>
                                        <p:tav tm="0">
                                          <p:val>
                                            <p:fltVal val="720"/>
                                          </p:val>
                                        </p:tav>
                                        <p:tav tm="100000">
                                          <p:val>
                                            <p:fltVal val="0"/>
                                          </p:val>
                                        </p:tav>
                                      </p:tavLst>
                                    </p:anim>
                                    <p:anim calcmode="lin" valueType="num">
                                      <p:cBhvr>
                                        <p:cTn id="91" dur="500" fill="hold"/>
                                        <p:tgtEl>
                                          <p:spTgt spid="14"/>
                                        </p:tgtEl>
                                        <p:attrNameLst>
                                          <p:attrName>ppt_h</p:attrName>
                                        </p:attrNameLst>
                                      </p:cBhvr>
                                      <p:tavLst>
                                        <p:tav tm="0">
                                          <p:val>
                                            <p:fltVal val="0"/>
                                          </p:val>
                                        </p:tav>
                                        <p:tav tm="100000">
                                          <p:val>
                                            <p:strVal val="#ppt_h"/>
                                          </p:val>
                                        </p:tav>
                                      </p:tavLst>
                                    </p:anim>
                                    <p:anim calcmode="lin" valueType="num">
                                      <p:cBhvr>
                                        <p:cTn id="92" dur="500" fill="hold"/>
                                        <p:tgtEl>
                                          <p:spTgt spid="14"/>
                                        </p:tgtEl>
                                        <p:attrNameLst>
                                          <p:attrName>ppt_w</p:attrName>
                                        </p:attrNameLst>
                                      </p:cBhvr>
                                      <p:tavLst>
                                        <p:tav tm="0">
                                          <p:val>
                                            <p:fltVal val="0"/>
                                          </p:val>
                                        </p:tav>
                                        <p:tav tm="100000">
                                          <p:val>
                                            <p:strVal val="#ppt_w"/>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500"/>
                                        <p:tgtEl>
                                          <p:spTgt spid="31"/>
                                        </p:tgtEl>
                                      </p:cBhvr>
                                    </p:animEffect>
                                    <p:anim calcmode="lin" valueType="num">
                                      <p:cBhvr>
                                        <p:cTn id="96" dur="500" fill="hold"/>
                                        <p:tgtEl>
                                          <p:spTgt spid="31"/>
                                        </p:tgtEl>
                                        <p:attrNameLst>
                                          <p:attrName>ppt_x</p:attrName>
                                        </p:attrNameLst>
                                      </p:cBhvr>
                                      <p:tavLst>
                                        <p:tav tm="0">
                                          <p:val>
                                            <p:strVal val="#ppt_x"/>
                                          </p:val>
                                        </p:tav>
                                        <p:tav tm="100000">
                                          <p:val>
                                            <p:strVal val="#ppt_x"/>
                                          </p:val>
                                        </p:tav>
                                      </p:tavLst>
                                    </p:anim>
                                    <p:anim calcmode="lin" valueType="num">
                                      <p:cBhvr>
                                        <p:cTn id="97" dur="500" fill="hold"/>
                                        <p:tgtEl>
                                          <p:spTgt spid="31"/>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500"/>
                                        <p:tgtEl>
                                          <p:spTgt spid="30"/>
                                        </p:tgtEl>
                                      </p:cBhvr>
                                    </p:animEffect>
                                    <p:anim calcmode="lin" valueType="num">
                                      <p:cBhvr>
                                        <p:cTn id="101" dur="500" fill="hold"/>
                                        <p:tgtEl>
                                          <p:spTgt spid="30"/>
                                        </p:tgtEl>
                                        <p:attrNameLst>
                                          <p:attrName>ppt_x</p:attrName>
                                        </p:attrNameLst>
                                      </p:cBhvr>
                                      <p:tavLst>
                                        <p:tav tm="0">
                                          <p:val>
                                            <p:strVal val="#ppt_x"/>
                                          </p:val>
                                        </p:tav>
                                        <p:tav tm="100000">
                                          <p:val>
                                            <p:strVal val="#ppt_x"/>
                                          </p:val>
                                        </p:tav>
                                      </p:tavLst>
                                    </p:anim>
                                    <p:anim calcmode="lin" valueType="num">
                                      <p:cBhvr>
                                        <p:cTn id="102" dur="500" fill="hold"/>
                                        <p:tgtEl>
                                          <p:spTgt spid="30"/>
                                        </p:tgtEl>
                                        <p:attrNameLst>
                                          <p:attrName>ppt_y</p:attrName>
                                        </p:attrNameLst>
                                      </p:cBhvr>
                                      <p:tavLst>
                                        <p:tav tm="0">
                                          <p:val>
                                            <p:strVal val="#ppt_y-.1"/>
                                          </p:val>
                                        </p:tav>
                                        <p:tav tm="100000">
                                          <p:val>
                                            <p:strVal val="#ppt_y"/>
                                          </p:val>
                                        </p:tav>
                                      </p:tavLst>
                                    </p:anim>
                                  </p:childTnLst>
                                </p:cTn>
                              </p:par>
                            </p:childTnLst>
                          </p:cTn>
                        </p:par>
                        <p:par>
                          <p:cTn id="103" fill="hold">
                            <p:stCondLst>
                              <p:cond delay="3500"/>
                            </p:stCondLst>
                            <p:childTnLst>
                              <p:par>
                                <p:cTn id="104" presetID="35" presetClass="entr" presetSubtype="0" fill="hold" nodeType="after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fade">
                                      <p:cBhvr>
                                        <p:cTn id="106" dur="500"/>
                                        <p:tgtEl>
                                          <p:spTgt spid="16"/>
                                        </p:tgtEl>
                                      </p:cBhvr>
                                    </p:animEffect>
                                    <p:anim calcmode="lin" valueType="num">
                                      <p:cBhvr>
                                        <p:cTn id="107" dur="500" fill="hold"/>
                                        <p:tgtEl>
                                          <p:spTgt spid="16"/>
                                        </p:tgtEl>
                                        <p:attrNameLst>
                                          <p:attrName>style.rotation</p:attrName>
                                        </p:attrNameLst>
                                      </p:cBhvr>
                                      <p:tavLst>
                                        <p:tav tm="0">
                                          <p:val>
                                            <p:fltVal val="720"/>
                                          </p:val>
                                        </p:tav>
                                        <p:tav tm="100000">
                                          <p:val>
                                            <p:fltVal val="0"/>
                                          </p:val>
                                        </p:tav>
                                      </p:tavLst>
                                    </p:anim>
                                    <p:anim calcmode="lin" valueType="num">
                                      <p:cBhvr>
                                        <p:cTn id="108" dur="500" fill="hold"/>
                                        <p:tgtEl>
                                          <p:spTgt spid="16"/>
                                        </p:tgtEl>
                                        <p:attrNameLst>
                                          <p:attrName>ppt_h</p:attrName>
                                        </p:attrNameLst>
                                      </p:cBhvr>
                                      <p:tavLst>
                                        <p:tav tm="0">
                                          <p:val>
                                            <p:fltVal val="0"/>
                                          </p:val>
                                        </p:tav>
                                        <p:tav tm="100000">
                                          <p:val>
                                            <p:strVal val="#ppt_h"/>
                                          </p:val>
                                        </p:tav>
                                      </p:tavLst>
                                    </p:anim>
                                    <p:anim calcmode="lin" valueType="num">
                                      <p:cBhvr>
                                        <p:cTn id="109" dur="500" fill="hold"/>
                                        <p:tgtEl>
                                          <p:spTgt spid="16"/>
                                        </p:tgtEl>
                                        <p:attrNameLst>
                                          <p:attrName>ppt_w</p:attrName>
                                        </p:attrNameLst>
                                      </p:cBhvr>
                                      <p:tavLst>
                                        <p:tav tm="0">
                                          <p:val>
                                            <p:fltVal val="0"/>
                                          </p:val>
                                        </p:tav>
                                        <p:tav tm="100000">
                                          <p:val>
                                            <p:strVal val="#ppt_w"/>
                                          </p:val>
                                        </p:tav>
                                      </p:tavLst>
                                    </p:anim>
                                  </p:childTnLst>
                                </p:cTn>
                              </p:par>
                              <p:par>
                                <p:cTn id="110" presetID="35" presetClass="entr" presetSubtype="0" fill="hold" nodeType="withEffect">
                                  <p:stCondLst>
                                    <p:cond delay="0"/>
                                  </p:stCondLst>
                                  <p:childTnLst>
                                    <p:set>
                                      <p:cBhvr>
                                        <p:cTn id="111" dur="1" fill="hold">
                                          <p:stCondLst>
                                            <p:cond delay="0"/>
                                          </p:stCondLst>
                                        </p:cTn>
                                        <p:tgtEl>
                                          <p:spTgt spid="4"/>
                                        </p:tgtEl>
                                        <p:attrNameLst>
                                          <p:attrName>style.visibility</p:attrName>
                                        </p:attrNameLst>
                                      </p:cBhvr>
                                      <p:to>
                                        <p:strVal val="visible"/>
                                      </p:to>
                                    </p:set>
                                    <p:animEffect transition="in" filter="fade">
                                      <p:cBhvr>
                                        <p:cTn id="112" dur="500"/>
                                        <p:tgtEl>
                                          <p:spTgt spid="4"/>
                                        </p:tgtEl>
                                      </p:cBhvr>
                                    </p:animEffect>
                                    <p:anim calcmode="lin" valueType="num">
                                      <p:cBhvr>
                                        <p:cTn id="113" dur="500" fill="hold"/>
                                        <p:tgtEl>
                                          <p:spTgt spid="4"/>
                                        </p:tgtEl>
                                        <p:attrNameLst>
                                          <p:attrName>style.rotation</p:attrName>
                                        </p:attrNameLst>
                                      </p:cBhvr>
                                      <p:tavLst>
                                        <p:tav tm="0">
                                          <p:val>
                                            <p:fltVal val="720"/>
                                          </p:val>
                                        </p:tav>
                                        <p:tav tm="100000">
                                          <p:val>
                                            <p:fltVal val="0"/>
                                          </p:val>
                                        </p:tav>
                                      </p:tavLst>
                                    </p:anim>
                                    <p:anim calcmode="lin" valueType="num">
                                      <p:cBhvr>
                                        <p:cTn id="114" dur="500" fill="hold"/>
                                        <p:tgtEl>
                                          <p:spTgt spid="4"/>
                                        </p:tgtEl>
                                        <p:attrNameLst>
                                          <p:attrName>ppt_h</p:attrName>
                                        </p:attrNameLst>
                                      </p:cBhvr>
                                      <p:tavLst>
                                        <p:tav tm="0">
                                          <p:val>
                                            <p:fltVal val="0"/>
                                          </p:val>
                                        </p:tav>
                                        <p:tav tm="100000">
                                          <p:val>
                                            <p:strVal val="#ppt_h"/>
                                          </p:val>
                                        </p:tav>
                                      </p:tavLst>
                                    </p:anim>
                                    <p:anim calcmode="lin" valueType="num">
                                      <p:cBhvr>
                                        <p:cTn id="115" dur="500" fill="hold"/>
                                        <p:tgtEl>
                                          <p:spTgt spid="4"/>
                                        </p:tgtEl>
                                        <p:attrNameLst>
                                          <p:attrName>ppt_w</p:attrName>
                                        </p:attrNameLst>
                                      </p:cBhvr>
                                      <p:tavLst>
                                        <p:tav tm="0">
                                          <p:val>
                                            <p:fltVal val="0"/>
                                          </p:val>
                                        </p:tav>
                                        <p:tav tm="100000">
                                          <p:val>
                                            <p:strVal val="#ppt_w"/>
                                          </p:val>
                                        </p:tav>
                                      </p:tavLst>
                                    </p:anim>
                                  </p:childTnLst>
                                </p:cTn>
                              </p:par>
                            </p:childTnLst>
                          </p:cTn>
                        </p:par>
                        <p:par>
                          <p:cTn id="116" fill="hold">
                            <p:stCondLst>
                              <p:cond delay="4000"/>
                            </p:stCondLst>
                            <p:childTnLst>
                              <p:par>
                                <p:cTn id="117" presetID="47" presetClass="entr" presetSubtype="0" fill="hold" grpId="0" nodeType="after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fade">
                                      <p:cBhvr>
                                        <p:cTn id="119" dur="500"/>
                                        <p:tgtEl>
                                          <p:spTgt spid="32"/>
                                        </p:tgtEl>
                                      </p:cBhvr>
                                    </p:animEffect>
                                    <p:anim calcmode="lin" valueType="num">
                                      <p:cBhvr>
                                        <p:cTn id="120" dur="500" fill="hold"/>
                                        <p:tgtEl>
                                          <p:spTgt spid="32"/>
                                        </p:tgtEl>
                                        <p:attrNameLst>
                                          <p:attrName>ppt_x</p:attrName>
                                        </p:attrNameLst>
                                      </p:cBhvr>
                                      <p:tavLst>
                                        <p:tav tm="0">
                                          <p:val>
                                            <p:strVal val="#ppt_x"/>
                                          </p:val>
                                        </p:tav>
                                        <p:tav tm="100000">
                                          <p:val>
                                            <p:strVal val="#ppt_x"/>
                                          </p:val>
                                        </p:tav>
                                      </p:tavLst>
                                    </p:anim>
                                    <p:anim calcmode="lin" valueType="num">
                                      <p:cBhvr>
                                        <p:cTn id="121" dur="500" fill="hold"/>
                                        <p:tgtEl>
                                          <p:spTgt spid="32"/>
                                        </p:tgtEl>
                                        <p:attrNameLst>
                                          <p:attrName>ppt_y</p:attrName>
                                        </p:attrNameLst>
                                      </p:cBhvr>
                                      <p:tavLst>
                                        <p:tav tm="0">
                                          <p:val>
                                            <p:strVal val="#ppt_y-.1"/>
                                          </p:val>
                                        </p:tav>
                                        <p:tav tm="100000">
                                          <p:val>
                                            <p:strVal val="#ppt_y"/>
                                          </p:val>
                                        </p:tav>
                                      </p:tavLst>
                                    </p:anim>
                                  </p:childTnLst>
                                </p:cTn>
                              </p:par>
                            </p:childTnLst>
                          </p:cTn>
                        </p:par>
                        <p:par>
                          <p:cTn id="122" fill="hold">
                            <p:stCondLst>
                              <p:cond delay="4500"/>
                            </p:stCondLst>
                            <p:childTnLst>
                              <p:par>
                                <p:cTn id="123" presetID="35" presetClass="entr" presetSubtype="0" fill="hold" nodeType="after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500"/>
                                        <p:tgtEl>
                                          <p:spTgt spid="17"/>
                                        </p:tgtEl>
                                      </p:cBhvr>
                                    </p:animEffect>
                                    <p:anim calcmode="lin" valueType="num">
                                      <p:cBhvr>
                                        <p:cTn id="126" dur="500" fill="hold"/>
                                        <p:tgtEl>
                                          <p:spTgt spid="17"/>
                                        </p:tgtEl>
                                        <p:attrNameLst>
                                          <p:attrName>style.rotation</p:attrName>
                                        </p:attrNameLst>
                                      </p:cBhvr>
                                      <p:tavLst>
                                        <p:tav tm="0">
                                          <p:val>
                                            <p:fltVal val="720"/>
                                          </p:val>
                                        </p:tav>
                                        <p:tav tm="100000">
                                          <p:val>
                                            <p:fltVal val="0"/>
                                          </p:val>
                                        </p:tav>
                                      </p:tavLst>
                                    </p:anim>
                                    <p:anim calcmode="lin" valueType="num">
                                      <p:cBhvr>
                                        <p:cTn id="127" dur="500" fill="hold"/>
                                        <p:tgtEl>
                                          <p:spTgt spid="17"/>
                                        </p:tgtEl>
                                        <p:attrNameLst>
                                          <p:attrName>ppt_h</p:attrName>
                                        </p:attrNameLst>
                                      </p:cBhvr>
                                      <p:tavLst>
                                        <p:tav tm="0">
                                          <p:val>
                                            <p:fltVal val="0"/>
                                          </p:val>
                                        </p:tav>
                                        <p:tav tm="100000">
                                          <p:val>
                                            <p:strVal val="#ppt_h"/>
                                          </p:val>
                                        </p:tav>
                                      </p:tavLst>
                                    </p:anim>
                                    <p:anim calcmode="lin" valueType="num">
                                      <p:cBhvr>
                                        <p:cTn id="128" dur="500" fill="hold"/>
                                        <p:tgtEl>
                                          <p:spTgt spid="17"/>
                                        </p:tgtEl>
                                        <p:attrNameLst>
                                          <p:attrName>ppt_w</p:attrName>
                                        </p:attrNameLst>
                                      </p:cBhvr>
                                      <p:tavLst>
                                        <p:tav tm="0">
                                          <p:val>
                                            <p:fltVal val="0"/>
                                          </p:val>
                                        </p:tav>
                                        <p:tav tm="100000">
                                          <p:val>
                                            <p:strVal val="#ppt_w"/>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8"/>
                                        </p:tgtEl>
                                        <p:attrNameLst>
                                          <p:attrName>style.visibility</p:attrName>
                                        </p:attrNameLst>
                                      </p:cBhvr>
                                      <p:to>
                                        <p:strVal val="visible"/>
                                      </p:to>
                                    </p:set>
                                    <p:animEffect transition="in" filter="fade">
                                      <p:cBhvr>
                                        <p:cTn id="131" dur="500"/>
                                        <p:tgtEl>
                                          <p:spTgt spid="38"/>
                                        </p:tgtEl>
                                      </p:cBhvr>
                                    </p:animEffect>
                                    <p:anim calcmode="lin" valueType="num">
                                      <p:cBhvr>
                                        <p:cTn id="132" dur="500" fill="hold"/>
                                        <p:tgtEl>
                                          <p:spTgt spid="38"/>
                                        </p:tgtEl>
                                        <p:attrNameLst>
                                          <p:attrName>ppt_x</p:attrName>
                                        </p:attrNameLst>
                                      </p:cBhvr>
                                      <p:tavLst>
                                        <p:tav tm="0">
                                          <p:val>
                                            <p:strVal val="#ppt_x"/>
                                          </p:val>
                                        </p:tav>
                                        <p:tav tm="100000">
                                          <p:val>
                                            <p:strVal val="#ppt_x"/>
                                          </p:val>
                                        </p:tav>
                                      </p:tavLst>
                                    </p:anim>
                                    <p:anim calcmode="lin" valueType="num">
                                      <p:cBhvr>
                                        <p:cTn id="133" dur="500" fill="hold"/>
                                        <p:tgtEl>
                                          <p:spTgt spid="38"/>
                                        </p:tgtEl>
                                        <p:attrNameLst>
                                          <p:attrName>ppt_y</p:attrName>
                                        </p:attrNameLst>
                                      </p:cBhvr>
                                      <p:tavLst>
                                        <p:tav tm="0">
                                          <p:val>
                                            <p:strVal val="#ppt_y-.1"/>
                                          </p:val>
                                        </p:tav>
                                        <p:tav tm="100000">
                                          <p:val>
                                            <p:strVal val="#ppt_y"/>
                                          </p:val>
                                        </p:tav>
                                      </p:tavLst>
                                    </p:anim>
                                  </p:childTnLst>
                                </p:cTn>
                              </p:par>
                            </p:childTnLst>
                          </p:cTn>
                        </p:par>
                        <p:par>
                          <p:cTn id="134" fill="hold">
                            <p:stCondLst>
                              <p:cond delay="5000"/>
                            </p:stCondLst>
                            <p:childTnLst>
                              <p:par>
                                <p:cTn id="135" presetID="35" presetClass="entr" presetSubtype="0" fill="hold" nodeType="afterEffect">
                                  <p:stCondLst>
                                    <p:cond delay="0"/>
                                  </p:stCondLst>
                                  <p:childTnLst>
                                    <p:set>
                                      <p:cBhvr>
                                        <p:cTn id="136" dur="1" fill="hold">
                                          <p:stCondLst>
                                            <p:cond delay="0"/>
                                          </p:stCondLst>
                                        </p:cTn>
                                        <p:tgtEl>
                                          <p:spTgt spid="35"/>
                                        </p:tgtEl>
                                        <p:attrNameLst>
                                          <p:attrName>style.visibility</p:attrName>
                                        </p:attrNameLst>
                                      </p:cBhvr>
                                      <p:to>
                                        <p:strVal val="visible"/>
                                      </p:to>
                                    </p:set>
                                    <p:animEffect transition="in" filter="fade">
                                      <p:cBhvr>
                                        <p:cTn id="137" dur="500"/>
                                        <p:tgtEl>
                                          <p:spTgt spid="35"/>
                                        </p:tgtEl>
                                      </p:cBhvr>
                                    </p:animEffect>
                                    <p:anim calcmode="lin" valueType="num">
                                      <p:cBhvr>
                                        <p:cTn id="138" dur="500" fill="hold"/>
                                        <p:tgtEl>
                                          <p:spTgt spid="35"/>
                                        </p:tgtEl>
                                        <p:attrNameLst>
                                          <p:attrName>style.rotation</p:attrName>
                                        </p:attrNameLst>
                                      </p:cBhvr>
                                      <p:tavLst>
                                        <p:tav tm="0">
                                          <p:val>
                                            <p:fltVal val="720"/>
                                          </p:val>
                                        </p:tav>
                                        <p:tav tm="100000">
                                          <p:val>
                                            <p:fltVal val="0"/>
                                          </p:val>
                                        </p:tav>
                                      </p:tavLst>
                                    </p:anim>
                                    <p:anim calcmode="lin" valueType="num">
                                      <p:cBhvr>
                                        <p:cTn id="139" dur="500" fill="hold"/>
                                        <p:tgtEl>
                                          <p:spTgt spid="35"/>
                                        </p:tgtEl>
                                        <p:attrNameLst>
                                          <p:attrName>ppt_h</p:attrName>
                                        </p:attrNameLst>
                                      </p:cBhvr>
                                      <p:tavLst>
                                        <p:tav tm="0">
                                          <p:val>
                                            <p:fltVal val="0"/>
                                          </p:val>
                                        </p:tav>
                                        <p:tav tm="100000">
                                          <p:val>
                                            <p:strVal val="#ppt_h"/>
                                          </p:val>
                                        </p:tav>
                                      </p:tavLst>
                                    </p:anim>
                                    <p:anim calcmode="lin" valueType="num">
                                      <p:cBhvr>
                                        <p:cTn id="140" dur="500" fill="hold"/>
                                        <p:tgtEl>
                                          <p:spTgt spid="35"/>
                                        </p:tgtEl>
                                        <p:attrNameLst>
                                          <p:attrName>ppt_w</p:attrName>
                                        </p:attrNameLst>
                                      </p:cBhvr>
                                      <p:tavLst>
                                        <p:tav tm="0">
                                          <p:val>
                                            <p:fltVal val="0"/>
                                          </p:val>
                                        </p:tav>
                                        <p:tav tm="100000">
                                          <p:val>
                                            <p:strVal val="#ppt_w"/>
                                          </p:val>
                                        </p:tav>
                                      </p:tavLst>
                                    </p:anim>
                                  </p:childTnLst>
                                </p:cTn>
                              </p:par>
                              <p:par>
                                <p:cTn id="141" presetID="35" presetClass="entr" presetSubtype="0" fill="hold" nodeType="withEffect">
                                  <p:stCondLst>
                                    <p:cond delay="0"/>
                                  </p:stCondLst>
                                  <p:childTnLst>
                                    <p:set>
                                      <p:cBhvr>
                                        <p:cTn id="142" dur="1" fill="hold">
                                          <p:stCondLst>
                                            <p:cond delay="0"/>
                                          </p:stCondLst>
                                        </p:cTn>
                                        <p:tgtEl>
                                          <p:spTgt spid="37"/>
                                        </p:tgtEl>
                                        <p:attrNameLst>
                                          <p:attrName>style.visibility</p:attrName>
                                        </p:attrNameLst>
                                      </p:cBhvr>
                                      <p:to>
                                        <p:strVal val="visible"/>
                                      </p:to>
                                    </p:set>
                                    <p:animEffect transition="in" filter="fade">
                                      <p:cBhvr>
                                        <p:cTn id="143" dur="500"/>
                                        <p:tgtEl>
                                          <p:spTgt spid="37"/>
                                        </p:tgtEl>
                                      </p:cBhvr>
                                    </p:animEffect>
                                    <p:anim calcmode="lin" valueType="num">
                                      <p:cBhvr>
                                        <p:cTn id="144" dur="500" fill="hold"/>
                                        <p:tgtEl>
                                          <p:spTgt spid="37"/>
                                        </p:tgtEl>
                                        <p:attrNameLst>
                                          <p:attrName>style.rotation</p:attrName>
                                        </p:attrNameLst>
                                      </p:cBhvr>
                                      <p:tavLst>
                                        <p:tav tm="0">
                                          <p:val>
                                            <p:fltVal val="720"/>
                                          </p:val>
                                        </p:tav>
                                        <p:tav tm="100000">
                                          <p:val>
                                            <p:fltVal val="0"/>
                                          </p:val>
                                        </p:tav>
                                      </p:tavLst>
                                    </p:anim>
                                    <p:anim calcmode="lin" valueType="num">
                                      <p:cBhvr>
                                        <p:cTn id="145" dur="500" fill="hold"/>
                                        <p:tgtEl>
                                          <p:spTgt spid="37"/>
                                        </p:tgtEl>
                                        <p:attrNameLst>
                                          <p:attrName>ppt_h</p:attrName>
                                        </p:attrNameLst>
                                      </p:cBhvr>
                                      <p:tavLst>
                                        <p:tav tm="0">
                                          <p:val>
                                            <p:fltVal val="0"/>
                                          </p:val>
                                        </p:tav>
                                        <p:tav tm="100000">
                                          <p:val>
                                            <p:strVal val="#ppt_h"/>
                                          </p:val>
                                        </p:tav>
                                      </p:tavLst>
                                    </p:anim>
                                    <p:anim calcmode="lin" valueType="num">
                                      <p:cBhvr>
                                        <p:cTn id="146" dur="500" fill="hold"/>
                                        <p:tgtEl>
                                          <p:spTgt spid="3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6" grpId="0"/>
      <p:bldP spid="27" grpId="0"/>
      <p:bldP spid="28" grpId="0"/>
      <p:bldP spid="29" grpId="0"/>
      <p:bldP spid="30" grpId="0"/>
      <p:bldP spid="31" grpId="0"/>
      <p:bldP spid="32" grpId="0"/>
      <p:bldP spid="33" grpId="0"/>
      <p:bldP spid="34" grpId="0"/>
      <p:bldP spid="3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Pigeon Principle</a:t>
            </a:r>
            <a:endParaRPr lang="en-US" dirty="0"/>
          </a:p>
        </p:txBody>
      </p:sp>
      <p:pic>
        <p:nvPicPr>
          <p:cNvPr id="5" name="Content Placeholder 3" descr="Carrier Pigeons.gif"/>
          <p:cNvPicPr>
            <a:picLocks noChangeAspect="1"/>
          </p:cNvPicPr>
          <p:nvPr/>
        </p:nvPicPr>
        <p:blipFill>
          <a:blip r:embed="rId3" cstate="print"/>
          <a:stretch>
            <a:fillRect/>
          </a:stretch>
        </p:blipFill>
        <p:spPr>
          <a:xfrm>
            <a:off x="1676400" y="1524000"/>
            <a:ext cx="5408620" cy="4525963"/>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Websites:</a:t>
            </a:r>
            <a:endParaRPr lang="en-US" dirty="0"/>
          </a:p>
        </p:txBody>
      </p:sp>
      <p:sp>
        <p:nvSpPr>
          <p:cNvPr id="4" name="Content Placeholder 3"/>
          <p:cNvSpPr>
            <a:spLocks noGrp="1"/>
          </p:cNvSpPr>
          <p:nvPr>
            <p:ph sz="half" idx="1"/>
          </p:nvPr>
        </p:nvSpPr>
        <p:spPr>
          <a:xfrm>
            <a:off x="304800" y="1600201"/>
            <a:ext cx="4191000" cy="4525963"/>
          </a:xfrm>
        </p:spPr>
        <p:txBody>
          <a:bodyPr>
            <a:normAutofit fontScale="85000" lnSpcReduction="10000"/>
          </a:bodyPr>
          <a:lstStyle/>
          <a:p>
            <a:pPr marL="0" indent="0">
              <a:buNone/>
            </a:pPr>
            <a:r>
              <a:rPr lang="en-US" dirty="0" smtClean="0">
                <a:solidFill>
                  <a:srgbClr val="166BF6"/>
                </a:solidFill>
                <a:hlinkClick r:id="rId2"/>
              </a:rPr>
              <a:t>www.facebook.com</a:t>
            </a:r>
            <a:endParaRPr lang="en-US" dirty="0" smtClean="0">
              <a:solidFill>
                <a:srgbClr val="166BF6"/>
              </a:solidFill>
            </a:endParaRPr>
          </a:p>
          <a:p>
            <a:pPr marL="0" indent="0">
              <a:buNone/>
            </a:pPr>
            <a:endParaRPr lang="en-US" dirty="0" smtClean="0">
              <a:solidFill>
                <a:srgbClr val="166BF6"/>
              </a:solidFill>
            </a:endParaRPr>
          </a:p>
          <a:p>
            <a:pPr marL="0" indent="0">
              <a:buNone/>
            </a:pPr>
            <a:r>
              <a:rPr lang="en-US" dirty="0" smtClean="0">
                <a:solidFill>
                  <a:srgbClr val="166BF6"/>
                </a:solidFill>
                <a:hlinkClick r:id="rId3"/>
              </a:rPr>
              <a:t>www.twitter.com</a:t>
            </a:r>
            <a:endParaRPr lang="en-US" dirty="0" smtClean="0">
              <a:solidFill>
                <a:srgbClr val="166BF6"/>
              </a:solidFill>
            </a:endParaRPr>
          </a:p>
          <a:p>
            <a:pPr marL="0" indent="0">
              <a:buNone/>
            </a:pPr>
            <a:endParaRPr lang="en-US" dirty="0" smtClean="0">
              <a:solidFill>
                <a:srgbClr val="166BF6"/>
              </a:solidFill>
            </a:endParaRPr>
          </a:p>
          <a:p>
            <a:pPr marL="0" indent="0">
              <a:buNone/>
            </a:pPr>
            <a:r>
              <a:rPr lang="en-US" dirty="0" smtClean="0">
                <a:solidFill>
                  <a:srgbClr val="166BF6"/>
                </a:solidFill>
                <a:hlinkClick r:id="rId4"/>
              </a:rPr>
              <a:t>www.pinterest.com</a:t>
            </a:r>
            <a:endParaRPr lang="en-US" dirty="0" smtClean="0">
              <a:solidFill>
                <a:srgbClr val="166BF6"/>
              </a:solidFill>
            </a:endParaRPr>
          </a:p>
          <a:p>
            <a:pPr marL="0" indent="0">
              <a:buNone/>
            </a:pPr>
            <a:endParaRPr lang="en-US" dirty="0" smtClean="0">
              <a:solidFill>
                <a:srgbClr val="166BF6"/>
              </a:solidFill>
            </a:endParaRPr>
          </a:p>
          <a:p>
            <a:pPr marL="0" indent="0">
              <a:buNone/>
            </a:pPr>
            <a:r>
              <a:rPr lang="en-US" dirty="0" smtClean="0">
                <a:solidFill>
                  <a:srgbClr val="166BF6"/>
                </a:solidFill>
                <a:hlinkClick r:id="rId5"/>
              </a:rPr>
              <a:t>www.plus.google.com</a:t>
            </a:r>
            <a:endParaRPr lang="en-US" dirty="0" smtClean="0">
              <a:solidFill>
                <a:srgbClr val="166BF6"/>
              </a:solidFill>
            </a:endParaRPr>
          </a:p>
          <a:p>
            <a:pPr marL="0" indent="0">
              <a:buNone/>
            </a:pPr>
            <a:endParaRPr lang="en-US" dirty="0" smtClean="0">
              <a:solidFill>
                <a:srgbClr val="166BF6"/>
              </a:solidFill>
            </a:endParaRPr>
          </a:p>
          <a:p>
            <a:pPr marL="0" indent="0">
              <a:buNone/>
            </a:pPr>
            <a:r>
              <a:rPr lang="en-US" dirty="0" smtClean="0">
                <a:solidFill>
                  <a:srgbClr val="166BF6"/>
                </a:solidFill>
                <a:hlinkClick r:id="rId6"/>
              </a:rPr>
              <a:t>www.glassdoor.com</a:t>
            </a:r>
            <a:endParaRPr lang="en-US" dirty="0" smtClean="0">
              <a:solidFill>
                <a:srgbClr val="166BF6"/>
              </a:solidFill>
            </a:endParaRPr>
          </a:p>
          <a:p>
            <a:pPr marL="0" indent="0">
              <a:buNone/>
            </a:pPr>
            <a:endParaRPr lang="en-US" dirty="0" smtClean="0">
              <a:solidFill>
                <a:srgbClr val="166BF6"/>
              </a:solidFill>
            </a:endParaRPr>
          </a:p>
          <a:p>
            <a:pPr marL="0" indent="0">
              <a:buNone/>
            </a:pPr>
            <a:r>
              <a:rPr lang="en-US" dirty="0" smtClean="0">
                <a:solidFill>
                  <a:srgbClr val="166BF6"/>
                </a:solidFill>
                <a:hlinkClick r:id="rId7"/>
              </a:rPr>
              <a:t>ww</a:t>
            </a:r>
            <a:r>
              <a:rPr lang="en-US" u="sng" dirty="0" smtClean="0">
                <a:solidFill>
                  <a:srgbClr val="166BF6"/>
                </a:solidFill>
                <a:hlinkClick r:id="rId7"/>
              </a:rPr>
              <a:t>w.indianacareer</a:t>
            </a:r>
            <a:r>
              <a:rPr lang="en-US" u="sng" dirty="0" smtClean="0">
                <a:solidFill>
                  <a:srgbClr val="166BF6"/>
                </a:solidFill>
              </a:rPr>
              <a:t>connect.com</a:t>
            </a:r>
            <a:endParaRPr lang="en-US" dirty="0"/>
          </a:p>
        </p:txBody>
      </p:sp>
      <p:sp>
        <p:nvSpPr>
          <p:cNvPr id="5" name="Content Placeholder 4"/>
          <p:cNvSpPr>
            <a:spLocks noGrp="1"/>
          </p:cNvSpPr>
          <p:nvPr>
            <p:ph sz="half" idx="2"/>
          </p:nvPr>
        </p:nvSpPr>
        <p:spPr/>
        <p:txBody>
          <a:bodyPr>
            <a:normAutofit fontScale="85000" lnSpcReduction="10000"/>
          </a:bodyPr>
          <a:lstStyle/>
          <a:p>
            <a:pPr marL="0" indent="0">
              <a:buNone/>
            </a:pPr>
            <a:r>
              <a:rPr lang="en-US" dirty="0" smtClean="0">
                <a:hlinkClick r:id="rId8"/>
              </a:rPr>
              <a:t>www.monster.com</a:t>
            </a:r>
            <a:endParaRPr lang="en-US" dirty="0" smtClean="0"/>
          </a:p>
          <a:p>
            <a:pPr marL="0" indent="0">
              <a:buNone/>
            </a:pPr>
            <a:endParaRPr lang="en-US" dirty="0" smtClean="0"/>
          </a:p>
          <a:p>
            <a:pPr marL="0" indent="0">
              <a:buNone/>
            </a:pPr>
            <a:r>
              <a:rPr lang="en-US" dirty="0" smtClean="0">
                <a:hlinkClick r:id="rId9"/>
              </a:rPr>
              <a:t>www.linkedin.com</a:t>
            </a:r>
            <a:endParaRPr lang="en-US" dirty="0" smtClean="0"/>
          </a:p>
          <a:p>
            <a:pPr marL="0" indent="0">
              <a:buNone/>
            </a:pPr>
            <a:endParaRPr lang="en-US" dirty="0" smtClean="0"/>
          </a:p>
          <a:p>
            <a:pPr marL="0" indent="0">
              <a:buNone/>
            </a:pPr>
            <a:r>
              <a:rPr lang="en-US" dirty="0" smtClean="0">
                <a:hlinkClick r:id="rId10"/>
              </a:rPr>
              <a:t>www.tweetmyjob.com</a:t>
            </a:r>
            <a:endParaRPr lang="en-US" dirty="0" smtClean="0"/>
          </a:p>
          <a:p>
            <a:pPr marL="0" indent="0">
              <a:buNone/>
            </a:pPr>
            <a:endParaRPr lang="en-US" dirty="0" smtClean="0"/>
          </a:p>
          <a:p>
            <a:pPr marL="0" indent="0">
              <a:buNone/>
            </a:pPr>
            <a:r>
              <a:rPr lang="en-US" dirty="0" smtClean="0">
                <a:hlinkClick r:id="rId11"/>
              </a:rPr>
              <a:t>www.meetup.com</a:t>
            </a:r>
            <a:endParaRPr lang="en-US" dirty="0" smtClean="0"/>
          </a:p>
          <a:p>
            <a:pPr marL="0" indent="0">
              <a:buNone/>
            </a:pPr>
            <a:endParaRPr lang="en-US" dirty="0" smtClean="0"/>
          </a:p>
          <a:p>
            <a:pPr marL="0" indent="0">
              <a:buNone/>
            </a:pPr>
            <a:r>
              <a:rPr lang="en-US" dirty="0" smtClean="0">
                <a:hlinkClick r:id="rId12"/>
              </a:rPr>
              <a:t>www.indeed.com</a:t>
            </a:r>
            <a:endParaRPr lang="en-US" dirty="0" smtClean="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rmAutofit fontScale="90000"/>
          </a:bodyPr>
          <a:lstStyle/>
          <a:p>
            <a:r>
              <a:rPr lang="en-US" dirty="0" smtClean="0">
                <a:solidFill>
                  <a:srgbClr val="00B050"/>
                </a:solidFill>
                <a:latin typeface="Arial Black" panose="020B0A04020102020204" pitchFamily="34" charset="0"/>
              </a:rPr>
              <a:t>References</a:t>
            </a:r>
            <a:endParaRPr lang="en-US" dirty="0">
              <a:solidFill>
                <a:srgbClr val="00B050"/>
              </a:solidFill>
              <a:latin typeface="Arial Black" panose="020B0A04020102020204" pitchFamily="34" charset="0"/>
            </a:endParaRPr>
          </a:p>
        </p:txBody>
      </p:sp>
      <p:sp>
        <p:nvSpPr>
          <p:cNvPr id="3" name="Content Placeholder 2"/>
          <p:cNvSpPr>
            <a:spLocks noGrp="1"/>
          </p:cNvSpPr>
          <p:nvPr>
            <p:ph idx="1"/>
          </p:nvPr>
        </p:nvSpPr>
        <p:spPr>
          <a:xfrm>
            <a:off x="0" y="914400"/>
            <a:ext cx="9144000" cy="5638800"/>
          </a:xfrm>
        </p:spPr>
        <p:txBody>
          <a:bodyPr>
            <a:normAutofit/>
          </a:bodyPr>
          <a:lstStyle/>
          <a:p>
            <a:pPr>
              <a:buNone/>
            </a:pPr>
            <a:r>
              <a:rPr lang="en-US" sz="2000" dirty="0" smtClean="0"/>
              <a:t>Social Media 2013. </a:t>
            </a:r>
            <a:r>
              <a:rPr lang="en-US" sz="2000" dirty="0" smtClean="0">
                <a:hlinkClick r:id="rId3"/>
              </a:rPr>
              <a:t>http</a:t>
            </a:r>
            <a:r>
              <a:rPr lang="en-US" sz="2000" dirty="0">
                <a:hlinkClick r:id="rId3"/>
              </a:rPr>
              <a:t>://</a:t>
            </a:r>
            <a:r>
              <a:rPr lang="en-US" sz="2000" dirty="0" smtClean="0">
                <a:hlinkClick r:id="rId3"/>
              </a:rPr>
              <a:t>blog.digitalinsights.in/wp-content/uploads/2013/09/social-media-2013.jpg</a:t>
            </a:r>
            <a:r>
              <a:rPr lang="en-US" sz="2000" dirty="0" smtClean="0"/>
              <a:t> </a:t>
            </a:r>
          </a:p>
          <a:p>
            <a:pPr>
              <a:buNone/>
            </a:pPr>
            <a:r>
              <a:rPr lang="en-US" sz="2000" dirty="0" smtClean="0"/>
              <a:t>“10 Things to Immediately do on LinkedIn” by John </a:t>
            </a:r>
            <a:r>
              <a:rPr lang="en-US" sz="2000" dirty="0" err="1" smtClean="0"/>
              <a:t>Heckers</a:t>
            </a:r>
            <a:r>
              <a:rPr lang="en-US" sz="2000" dirty="0" smtClean="0"/>
              <a:t>. Retrieved from </a:t>
            </a:r>
            <a:r>
              <a:rPr lang="en-US" sz="2000" dirty="0" smtClean="0">
                <a:hlinkClick r:id="rId4"/>
              </a:rPr>
              <a:t>www.careerealism.com</a:t>
            </a:r>
            <a:r>
              <a:rPr lang="en-US" sz="2000" dirty="0" smtClean="0"/>
              <a:t> on 5/31/2011</a:t>
            </a:r>
          </a:p>
          <a:p>
            <a:pPr>
              <a:buNone/>
            </a:pPr>
            <a:r>
              <a:rPr lang="en-US" sz="2000" dirty="0" smtClean="0"/>
              <a:t>“How to Improve Your Job Search Through Social Media” </a:t>
            </a:r>
            <a:r>
              <a:rPr lang="en-US" sz="2000" dirty="0" smtClean="0">
                <a:hlinkClick r:id="rId5"/>
              </a:rPr>
              <a:t>www.socialmediatoday.com</a:t>
            </a:r>
            <a:endParaRPr lang="en-US" sz="2000" dirty="0" smtClean="0"/>
          </a:p>
          <a:p>
            <a:pPr>
              <a:buNone/>
            </a:pPr>
            <a:r>
              <a:rPr lang="en-US" sz="2000" dirty="0" smtClean="0"/>
              <a:t>“Using Twitter for Job Search” by Louise Fletcher. Retrieved from </a:t>
            </a:r>
            <a:r>
              <a:rPr lang="en-US" sz="2000" dirty="0" smtClean="0">
                <a:hlinkClick r:id="rId4"/>
              </a:rPr>
              <a:t>www.careerealism.com</a:t>
            </a:r>
            <a:r>
              <a:rPr lang="en-US" sz="2000" dirty="0" smtClean="0"/>
              <a:t>.</a:t>
            </a:r>
          </a:p>
          <a:p>
            <a:pPr>
              <a:buNone/>
            </a:pPr>
            <a:r>
              <a:rPr lang="en-US" sz="2000" dirty="0" smtClean="0"/>
              <a:t>“Getting Started on Twitter: 25 Tips for Job-Seekers to Take Advantage of the Web’s Best-Kept Job Search Secret” by Susan Whitcomb. Retrieved from </a:t>
            </a:r>
            <a:r>
              <a:rPr lang="en-US" sz="2000" dirty="0" smtClean="0">
                <a:hlinkClick r:id="rId6"/>
              </a:rPr>
              <a:t>www.quintcareers.com</a:t>
            </a:r>
            <a:r>
              <a:rPr lang="en-US" sz="2000" dirty="0" smtClean="0"/>
              <a:t>.</a:t>
            </a:r>
          </a:p>
          <a:p>
            <a:pPr>
              <a:buNone/>
            </a:pPr>
            <a:r>
              <a:rPr lang="en-US" sz="2000" dirty="0"/>
              <a:t>“How to: Facebook” Module 3: Providing Career Development Services Using Technology </a:t>
            </a:r>
            <a:r>
              <a:rPr lang="en-US" sz="2000" dirty="0" smtClean="0"/>
              <a:t>Resources, VCED curriculum, GII</a:t>
            </a:r>
          </a:p>
          <a:p>
            <a:pPr>
              <a:buNone/>
            </a:pPr>
            <a:r>
              <a:rPr lang="en-US" sz="2000" dirty="0" smtClean="0"/>
              <a:t>“How to Find a Job on LinkedIn </a:t>
            </a:r>
            <a:r>
              <a:rPr lang="en-US" sz="2000" dirty="0" err="1" smtClean="0"/>
              <a:t>Facebook</a:t>
            </a:r>
            <a:r>
              <a:rPr lang="en-US" sz="2000" dirty="0" smtClean="0"/>
              <a:t> Twitter Google+” by Brad </a:t>
            </a:r>
            <a:r>
              <a:rPr lang="en-US" sz="2000" dirty="0" err="1" smtClean="0"/>
              <a:t>Schepp</a:t>
            </a:r>
            <a:r>
              <a:rPr lang="en-US" sz="2000" dirty="0" smtClean="0"/>
              <a:t> and Debra </a:t>
            </a:r>
            <a:r>
              <a:rPr lang="en-US" sz="2000" dirty="0" err="1" smtClean="0"/>
              <a:t>Schepp</a:t>
            </a:r>
            <a:endParaRPr lang="en-US" sz="2000" dirty="0" smtClean="0"/>
          </a:p>
          <a:p>
            <a:pPr>
              <a:buNone/>
            </a:pPr>
            <a:endParaRPr lang="en-US" sz="2000" dirty="0" smtClean="0"/>
          </a:p>
          <a:p>
            <a:pPr>
              <a:buNone/>
            </a:pPr>
            <a:endParaRPr lang="en-US" sz="20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914400"/>
            <a:ext cx="4724400" cy="3352800"/>
          </a:xfrm>
        </p:spPr>
        <p:txBody>
          <a:bodyPr>
            <a:normAutofit fontScale="90000"/>
          </a:bodyPr>
          <a:lstStyle/>
          <a:p>
            <a:r>
              <a:rPr lang="en-US" sz="9600" dirty="0" smtClean="0">
                <a:latin typeface="Helvetica" pitchFamily="34" charset="0"/>
                <a:cs typeface="Helvetica" pitchFamily="34" charset="0"/>
              </a:rPr>
              <a:t>Name</a:t>
            </a:r>
            <a:br>
              <a:rPr lang="en-US" sz="9600" dirty="0" smtClean="0">
                <a:latin typeface="Helvetica" pitchFamily="34" charset="0"/>
                <a:cs typeface="Helvetica" pitchFamily="34" charset="0"/>
              </a:rPr>
            </a:br>
            <a:r>
              <a:rPr lang="en-US" sz="9600" dirty="0" smtClean="0">
                <a:latin typeface="Helvetica" pitchFamily="34" charset="0"/>
                <a:cs typeface="Helvetica" pitchFamily="34" charset="0"/>
              </a:rPr>
              <a:t>That</a:t>
            </a:r>
            <a:br>
              <a:rPr lang="en-US" sz="9600" dirty="0" smtClean="0">
                <a:latin typeface="Helvetica" pitchFamily="34" charset="0"/>
                <a:cs typeface="Helvetica" pitchFamily="34" charset="0"/>
              </a:rPr>
            </a:br>
            <a:r>
              <a:rPr lang="en-US" sz="9600" dirty="0" smtClean="0">
                <a:latin typeface="Helvetica" pitchFamily="34" charset="0"/>
                <a:cs typeface="Helvetica" pitchFamily="34" charset="0"/>
              </a:rPr>
              <a:t>Icon</a:t>
            </a:r>
            <a:endParaRPr lang="en-US" sz="9600" dirty="0">
              <a:latin typeface="Helvetica" pitchFamily="34" charset="0"/>
              <a:cs typeface="Helvetica" pitchFamily="34" charset="0"/>
            </a:endParaRPr>
          </a:p>
        </p:txBody>
      </p:sp>
      <p:pic>
        <p:nvPicPr>
          <p:cNvPr id="1031" name="Picture 7" descr="C:\Documents and Settings\SStein\Local Settings\Temporary Internet Files\Content.IE5\JCTIOMYV\MC900442072[1].wmf"/>
          <p:cNvPicPr>
            <a:picLocks noChangeAspect="1" noChangeArrowheads="1"/>
          </p:cNvPicPr>
          <p:nvPr/>
        </p:nvPicPr>
        <p:blipFill>
          <a:blip r:embed="rId3" cstate="print"/>
          <a:srcRect/>
          <a:stretch>
            <a:fillRect/>
          </a:stretch>
        </p:blipFill>
        <p:spPr bwMode="auto">
          <a:xfrm>
            <a:off x="5105400" y="2740024"/>
            <a:ext cx="3352800" cy="358457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3800" y="-762000"/>
            <a:ext cx="228600" cy="1600200"/>
          </a:xfrm>
        </p:spPr>
        <p:txBody>
          <a:bodyPr>
            <a:noAutofit/>
          </a:bodyPr>
          <a:lstStyle/>
          <a:p>
            <a:pPr algn="l"/>
            <a:endParaRPr lang="en-US" sz="3600" dirty="0">
              <a:solidFill>
                <a:srgbClr val="C00000"/>
              </a:solidFill>
              <a:latin typeface="Arial" panose="020B0604020202020204" pitchFamily="34" charset="0"/>
              <a:cs typeface="Arial" panose="020B0604020202020204" pitchFamily="34" charset="0"/>
            </a:endParaRPr>
          </a:p>
        </p:txBody>
      </p:sp>
      <p:pic>
        <p:nvPicPr>
          <p:cNvPr id="2050" name="Picture 2" descr="http://www.twelveskip.com/admin/upload/socialmed4.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14400" y="0"/>
            <a:ext cx="7086600" cy="6553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0658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revenueinbound.com/wp-content/uploads/2013/04/social-media-explained-by-cute-cats_5127ca6880db9.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52400"/>
            <a:ext cx="9144000" cy="66294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4800" dirty="0" smtClean="0">
                <a:solidFill>
                  <a:srgbClr val="6959DD"/>
                </a:solidFill>
                <a:latin typeface="Modern No. 20" pitchFamily="18" charset="0"/>
              </a:rPr>
              <a:t>How do employers use </a:t>
            </a:r>
            <a:br>
              <a:rPr lang="en-US" sz="4800" dirty="0" smtClean="0">
                <a:solidFill>
                  <a:srgbClr val="6959DD"/>
                </a:solidFill>
                <a:latin typeface="Modern No. 20" pitchFamily="18" charset="0"/>
              </a:rPr>
            </a:br>
            <a:r>
              <a:rPr lang="en-US" sz="4800" dirty="0" smtClean="0">
                <a:solidFill>
                  <a:srgbClr val="6959DD"/>
                </a:solidFill>
                <a:latin typeface="Modern No. 20" pitchFamily="18" charset="0"/>
              </a:rPr>
              <a:t>social media?</a:t>
            </a:r>
            <a:endParaRPr lang="en-US" sz="4800" dirty="0">
              <a:solidFill>
                <a:srgbClr val="6959DD"/>
              </a:solidFill>
              <a:latin typeface="Modern No. 20" pitchFamily="18" charset="0"/>
            </a:endParaRPr>
          </a:p>
        </p:txBody>
      </p:sp>
      <p:sp>
        <p:nvSpPr>
          <p:cNvPr id="3" name="Content Placeholder 2"/>
          <p:cNvSpPr>
            <a:spLocks noGrp="1"/>
          </p:cNvSpPr>
          <p:nvPr>
            <p:ph idx="1"/>
          </p:nvPr>
        </p:nvSpPr>
        <p:spPr/>
        <p:txBody>
          <a:bodyPr/>
          <a:lstStyle/>
          <a:p>
            <a:endParaRPr lang="en-US" dirty="0" smtClean="0"/>
          </a:p>
          <a:p>
            <a:r>
              <a:rPr lang="en-US" dirty="0" smtClean="0">
                <a:latin typeface="Modern No. 20" pitchFamily="18" charset="0"/>
              </a:rPr>
              <a:t>Social proof</a:t>
            </a:r>
          </a:p>
          <a:p>
            <a:pPr>
              <a:buNone/>
            </a:pPr>
            <a:endParaRPr lang="en-US" dirty="0" smtClean="0">
              <a:latin typeface="Modern No. 20" pitchFamily="18" charset="0"/>
            </a:endParaRPr>
          </a:p>
          <a:p>
            <a:r>
              <a:rPr lang="en-US" dirty="0" smtClean="0">
                <a:latin typeface="Modern No. 20" pitchFamily="18" charset="0"/>
              </a:rPr>
              <a:t>Fast/cheap background checks</a:t>
            </a:r>
          </a:p>
          <a:p>
            <a:endParaRPr lang="en-US" dirty="0" smtClean="0">
              <a:latin typeface="Modern No. 20" pitchFamily="18" charset="0"/>
            </a:endParaRPr>
          </a:p>
          <a:p>
            <a:r>
              <a:rPr lang="en-US" dirty="0" smtClean="0">
                <a:latin typeface="Modern No. 20" pitchFamily="18" charset="0"/>
              </a:rPr>
              <a:t>Tracking systems </a:t>
            </a:r>
            <a:endParaRPr lang="en-US" dirty="0">
              <a:latin typeface="Modern No. 20" pitchFamily="18" charset="0"/>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304800"/>
            <a:ext cx="6400800" cy="1143000"/>
          </a:xfrm>
        </p:spPr>
        <p:txBody>
          <a:bodyPr>
            <a:normAutofit fontScale="90000"/>
          </a:bodyPr>
          <a:lstStyle/>
          <a:p>
            <a:pPr eaLnBrk="1" hangingPunct="1"/>
            <a:r>
              <a:rPr lang="en-US" dirty="0" smtClean="0">
                <a:solidFill>
                  <a:srgbClr val="0070C0"/>
                </a:solidFill>
                <a:latin typeface="Snap ITC" pitchFamily="82" charset="0"/>
              </a:rPr>
              <a:t>There are benefits!</a:t>
            </a:r>
          </a:p>
        </p:txBody>
      </p:sp>
      <p:sp>
        <p:nvSpPr>
          <p:cNvPr id="36867" name="Rectangle 3"/>
          <p:cNvSpPr>
            <a:spLocks noGrp="1" noChangeArrowheads="1"/>
          </p:cNvSpPr>
          <p:nvPr>
            <p:ph type="body" idx="4294967295"/>
          </p:nvPr>
        </p:nvSpPr>
        <p:spPr>
          <a:xfrm>
            <a:off x="76200" y="2209800"/>
            <a:ext cx="8686800" cy="4191000"/>
          </a:xfrm>
        </p:spPr>
        <p:txBody>
          <a:bodyPr>
            <a:noAutofit/>
          </a:bodyPr>
          <a:lstStyle/>
          <a:p>
            <a:pPr>
              <a:buFont typeface="Wingdings" pitchFamily="2" charset="2"/>
              <a:buChar char="Ø"/>
            </a:pPr>
            <a:r>
              <a:rPr lang="en-US" dirty="0" smtClean="0"/>
              <a:t> Able to reach a wide network of people</a:t>
            </a:r>
          </a:p>
          <a:p>
            <a:pPr>
              <a:buFont typeface="Wingdings" pitchFamily="2" charset="2"/>
              <a:buChar char="Ø"/>
            </a:pPr>
            <a:r>
              <a:rPr lang="en-US" dirty="0" smtClean="0"/>
              <a:t> Most sites are FREE</a:t>
            </a:r>
          </a:p>
          <a:p>
            <a:pPr>
              <a:buFont typeface="Wingdings" pitchFamily="2" charset="2"/>
              <a:buChar char="Ø"/>
            </a:pPr>
            <a:r>
              <a:rPr lang="en-US" dirty="0" smtClean="0"/>
              <a:t> Opportunity to showcase talents</a:t>
            </a:r>
          </a:p>
          <a:p>
            <a:pPr>
              <a:buFont typeface="Wingdings" pitchFamily="2" charset="2"/>
              <a:buChar char="Ø"/>
            </a:pPr>
            <a:r>
              <a:rPr lang="en-US" dirty="0" smtClean="0"/>
              <a:t> Connect with people of similar interests</a:t>
            </a:r>
          </a:p>
          <a:p>
            <a:pPr>
              <a:buFont typeface="Wingdings" pitchFamily="2" charset="2"/>
              <a:buChar char="Ø"/>
            </a:pPr>
            <a:r>
              <a:rPr lang="en-US" dirty="0" smtClean="0"/>
              <a:t> Access from anywhere with internet: computer,   smart phone, or tablet</a:t>
            </a:r>
          </a:p>
          <a:p>
            <a:pPr>
              <a:buFont typeface="Wingdings" pitchFamily="2" charset="2"/>
              <a:buChar char="Ø"/>
            </a:pPr>
            <a:r>
              <a:rPr lang="en-US" dirty="0" smtClean="0"/>
              <a:t> Can access 24 hours a day/365 days a year</a:t>
            </a:r>
          </a:p>
        </p:txBody>
      </p:sp>
      <p:sp>
        <p:nvSpPr>
          <p:cNvPr id="58373" name="Rectangle 3"/>
          <p:cNvSpPr>
            <a:spLocks noChangeArrowheads="1"/>
          </p:cNvSpPr>
          <p:nvPr/>
        </p:nvSpPr>
        <p:spPr bwMode="auto">
          <a:xfrm>
            <a:off x="4953000" y="1066800"/>
            <a:ext cx="3962400" cy="3352800"/>
          </a:xfrm>
          <a:prstGeom prst="rect">
            <a:avLst/>
          </a:prstGeom>
          <a:noFill/>
          <a:ln w="9525">
            <a:noFill/>
            <a:miter lim="800000"/>
            <a:headEnd/>
            <a:tailEnd/>
          </a:ln>
        </p:spPr>
        <p:txBody>
          <a:bodyPr/>
          <a:lstStyle/>
          <a:p>
            <a:pPr marL="342900" indent="-342900">
              <a:spcBef>
                <a:spcPct val="20000"/>
              </a:spcBef>
              <a:buClr>
                <a:srgbClr val="008AB0"/>
              </a:buClr>
              <a:buFontTx/>
              <a:buChar char="•"/>
            </a:pPr>
            <a:endParaRPr lang="en-US" sz="2200" dirty="0">
              <a:latin typeface="Helvetica" pitchFamily="-111" charset="0"/>
            </a:endParaRPr>
          </a:p>
        </p:txBody>
      </p:sp>
      <p:pic>
        <p:nvPicPr>
          <p:cNvPr id="4098" name="Picture 2" descr="http://upload.wikimedia.org/wikipedia/commons/1/13/Facebook_like_thumb.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48400" y="60960"/>
            <a:ext cx="2348716" cy="201168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7">
                                            <p:txEl>
                                              <p:pRg st="0" end="0"/>
                                            </p:txEl>
                                          </p:spTgt>
                                        </p:tgtEl>
                                        <p:attrNameLst>
                                          <p:attrName>style.visibility</p:attrName>
                                        </p:attrNameLst>
                                      </p:cBhvr>
                                      <p:to>
                                        <p:strVal val="visible"/>
                                      </p:to>
                                    </p:set>
                                    <p:anim calcmode="lin" valueType="num">
                                      <p:cBhvr additive="base">
                                        <p:cTn id="13"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67">
                                            <p:txEl>
                                              <p:pRg st="1" end="1"/>
                                            </p:txEl>
                                          </p:spTgt>
                                        </p:tgtEl>
                                        <p:attrNameLst>
                                          <p:attrName>style.visibility</p:attrName>
                                        </p:attrNameLst>
                                      </p:cBhvr>
                                      <p:to>
                                        <p:strVal val="visible"/>
                                      </p:to>
                                    </p:set>
                                    <p:anim calcmode="lin" valueType="num">
                                      <p:cBhvr additive="base">
                                        <p:cTn id="19"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867">
                                            <p:txEl>
                                              <p:pRg st="2" end="2"/>
                                            </p:txEl>
                                          </p:spTgt>
                                        </p:tgtEl>
                                        <p:attrNameLst>
                                          <p:attrName>style.visibility</p:attrName>
                                        </p:attrNameLst>
                                      </p:cBhvr>
                                      <p:to>
                                        <p:strVal val="visible"/>
                                      </p:to>
                                    </p:set>
                                    <p:anim calcmode="lin" valueType="num">
                                      <p:cBhvr additive="base">
                                        <p:cTn id="25"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867">
                                            <p:txEl>
                                              <p:pRg st="3" end="3"/>
                                            </p:txEl>
                                          </p:spTgt>
                                        </p:tgtEl>
                                        <p:attrNameLst>
                                          <p:attrName>style.visibility</p:attrName>
                                        </p:attrNameLst>
                                      </p:cBhvr>
                                      <p:to>
                                        <p:strVal val="visible"/>
                                      </p:to>
                                    </p:set>
                                    <p:anim calcmode="lin" valueType="num">
                                      <p:cBhvr additive="base">
                                        <p:cTn id="31"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6867">
                                            <p:txEl>
                                              <p:pRg st="4" end="4"/>
                                            </p:txEl>
                                          </p:spTgt>
                                        </p:tgtEl>
                                        <p:attrNameLst>
                                          <p:attrName>style.visibility</p:attrName>
                                        </p:attrNameLst>
                                      </p:cBhvr>
                                      <p:to>
                                        <p:strVal val="visible"/>
                                      </p:to>
                                    </p:set>
                                    <p:anim calcmode="lin" valueType="num">
                                      <p:cBhvr additive="base">
                                        <p:cTn id="37" dur="500" fill="hold"/>
                                        <p:tgtEl>
                                          <p:spTgt spid="3686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68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6867">
                                            <p:txEl>
                                              <p:pRg st="5" end="5"/>
                                            </p:txEl>
                                          </p:spTgt>
                                        </p:tgtEl>
                                        <p:attrNameLst>
                                          <p:attrName>style.visibility</p:attrName>
                                        </p:attrNameLst>
                                      </p:cBhvr>
                                      <p:to>
                                        <p:strVal val="visible"/>
                                      </p:to>
                                    </p:set>
                                    <p:anim calcmode="lin" valueType="num">
                                      <p:cBhvr additive="base">
                                        <p:cTn id="43" dur="500" fill="hold"/>
                                        <p:tgtEl>
                                          <p:spTgt spid="36867">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68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66BF6"/>
                </a:solidFill>
                <a:latin typeface="Snap ITC" pitchFamily="82" charset="0"/>
              </a:rPr>
              <a:t>and more benefits !</a:t>
            </a:r>
            <a:endParaRPr lang="en-US" dirty="0">
              <a:solidFill>
                <a:srgbClr val="166BF6"/>
              </a:solidFill>
              <a:latin typeface="Snap ITC" pitchFamily="82" charset="0"/>
            </a:endParaRPr>
          </a:p>
        </p:txBody>
      </p:sp>
      <p:sp>
        <p:nvSpPr>
          <p:cNvPr id="3" name="Content Placeholder 2"/>
          <p:cNvSpPr>
            <a:spLocks noGrp="1"/>
          </p:cNvSpPr>
          <p:nvPr>
            <p:ph idx="1"/>
          </p:nvPr>
        </p:nvSpPr>
        <p:spPr>
          <a:xfrm>
            <a:off x="381000" y="1600200"/>
            <a:ext cx="8229600" cy="4525963"/>
          </a:xfrm>
        </p:spPr>
        <p:txBody>
          <a:bodyPr/>
          <a:lstStyle/>
          <a:p>
            <a:pPr>
              <a:buFont typeface="Wingdings" pitchFamily="2" charset="2"/>
              <a:buChar char="Ø"/>
            </a:pPr>
            <a:r>
              <a:rPr lang="en-US" dirty="0" smtClean="0"/>
              <a:t> Market and promote your skills </a:t>
            </a:r>
          </a:p>
          <a:p>
            <a:pPr>
              <a:buFont typeface="Wingdings" pitchFamily="2" charset="2"/>
              <a:buChar char="Ø"/>
            </a:pPr>
            <a:r>
              <a:rPr lang="en-US" dirty="0" smtClean="0"/>
              <a:t> Gain access to top experts</a:t>
            </a:r>
          </a:p>
          <a:p>
            <a:pPr>
              <a:buFont typeface="Wingdings" pitchFamily="2" charset="2"/>
              <a:buChar char="Ø"/>
            </a:pPr>
            <a:r>
              <a:rPr lang="en-US" dirty="0" smtClean="0"/>
              <a:t> Unique company research</a:t>
            </a:r>
          </a:p>
          <a:p>
            <a:pPr>
              <a:buFont typeface="Wingdings" pitchFamily="2" charset="2"/>
              <a:buChar char="Ø"/>
            </a:pPr>
            <a:r>
              <a:rPr lang="en-US" dirty="0" smtClean="0"/>
              <a:t> Online Rolodex</a:t>
            </a:r>
          </a:p>
          <a:p>
            <a:pPr>
              <a:buFont typeface="Wingdings" pitchFamily="2" charset="2"/>
              <a:buChar char="Ø"/>
            </a:pPr>
            <a:r>
              <a:rPr lang="en-US" dirty="0" smtClean="0"/>
              <a:t> Find professional peers</a:t>
            </a:r>
          </a:p>
          <a:p>
            <a:pPr>
              <a:buFont typeface="Wingdings" pitchFamily="2" charset="2"/>
              <a:buChar char="Ø"/>
            </a:pPr>
            <a:r>
              <a:rPr lang="en-US" dirty="0" smtClean="0"/>
              <a:t> Locate job postings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7078</TotalTime>
  <Words>3073</Words>
  <Application>Microsoft Office PowerPoint</Application>
  <PresentationFormat>On-screen Show (4:3)</PresentationFormat>
  <Paragraphs>336</Paragraphs>
  <Slides>39</Slides>
  <Notes>38</Notes>
  <HiddenSlides>0</HiddenSlides>
  <MMClips>1</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Introduction to Social Media     </vt:lpstr>
      <vt:lpstr>What is Networking ?</vt:lpstr>
      <vt:lpstr>What is social media networking?</vt:lpstr>
      <vt:lpstr>Name That Icon</vt:lpstr>
      <vt:lpstr>Slide 5</vt:lpstr>
      <vt:lpstr>Slide 6</vt:lpstr>
      <vt:lpstr>How do employers use  social media?</vt:lpstr>
      <vt:lpstr>There are benefits!</vt:lpstr>
      <vt:lpstr>and more benefits !</vt:lpstr>
      <vt:lpstr>But what’s the catch?</vt:lpstr>
      <vt:lpstr>You have a reputation to protect!</vt:lpstr>
      <vt:lpstr>The Big Four </vt:lpstr>
      <vt:lpstr>Facebook  </vt:lpstr>
      <vt:lpstr>Using Facebook for Business Networking</vt:lpstr>
      <vt:lpstr>Slide 15</vt:lpstr>
      <vt:lpstr>Slide 16</vt:lpstr>
      <vt:lpstr>Google+</vt:lpstr>
      <vt:lpstr>LinkedIn – A job seeker’s best friend</vt:lpstr>
      <vt:lpstr>On LinkedIn you can ……. </vt:lpstr>
      <vt:lpstr>Slide 20</vt:lpstr>
      <vt:lpstr>Slide 21</vt:lpstr>
      <vt:lpstr>LinkedIn Profile Screen </vt:lpstr>
      <vt:lpstr>Slide 23</vt:lpstr>
      <vt:lpstr>How to be Linked in 10 immediate tips</vt:lpstr>
      <vt:lpstr>Slide 25</vt:lpstr>
      <vt:lpstr>Tweet your way to a job!</vt:lpstr>
      <vt:lpstr>What the heck is a hashtag?</vt:lpstr>
      <vt:lpstr>Other sites</vt:lpstr>
      <vt:lpstr>Tweet My Jobs</vt:lpstr>
      <vt:lpstr>MEETUP</vt:lpstr>
      <vt:lpstr>Glassdoor</vt:lpstr>
      <vt:lpstr>Indeed</vt:lpstr>
      <vt:lpstr>Indiana Career Connect </vt:lpstr>
      <vt:lpstr>Pinterest</vt:lpstr>
      <vt:lpstr>What about Monster, Careerbuilder, etc.?</vt:lpstr>
      <vt:lpstr>Slide 36</vt:lpstr>
      <vt:lpstr>Pigeon Principle</vt:lpstr>
      <vt:lpstr>Websites:</vt:lpstr>
      <vt:lpstr>References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and Networking: You can’t stop it, so join in!</dc:title>
  <dc:creator>tracktenberg</dc:creator>
  <cp:lastModifiedBy>sstein</cp:lastModifiedBy>
  <cp:revision>276</cp:revision>
  <cp:lastPrinted>2014-01-27T18:57:58Z</cp:lastPrinted>
  <dcterms:created xsi:type="dcterms:W3CDTF">2012-02-23T15:28:22Z</dcterms:created>
  <dcterms:modified xsi:type="dcterms:W3CDTF">2014-08-04T18:43:39Z</dcterms:modified>
</cp:coreProperties>
</file>